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1" r:id="rId6"/>
    <p:sldId id="262" r:id="rId7"/>
    <p:sldId id="270" r:id="rId8"/>
    <p:sldId id="263" r:id="rId9"/>
    <p:sldId id="264" r:id="rId10"/>
    <p:sldId id="265" r:id="rId11"/>
    <p:sldId id="267" r:id="rId12"/>
    <p:sldId id="268" r:id="rId13"/>
    <p:sldId id="269" r:id="rId14"/>
    <p:sldId id="271" r:id="rId15"/>
    <p:sldId id="272" r:id="rId16"/>
    <p:sldId id="273" r:id="rId17"/>
    <p:sldId id="26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F07D29-5398-4ED2-8BAA-8D13DC9D3FAC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6F1E24-9D10-4358-BC8E-D139C5F84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302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F1E24-9D10-4358-BC8E-D139C5F84F5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8889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F1E24-9D10-4358-BC8E-D139C5F84F5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8889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F1E24-9D10-4358-BC8E-D139C5F84F5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8889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F1E24-9D10-4358-BC8E-D139C5F84F5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8889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F1E24-9D10-4358-BC8E-D139C5F84F5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8889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F1E24-9D10-4358-BC8E-D139C5F84F5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888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F1E24-9D10-4358-BC8E-D139C5F84F5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888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F1E24-9D10-4358-BC8E-D139C5F84F5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888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F1E24-9D10-4358-BC8E-D139C5F84F5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888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F1E24-9D10-4358-BC8E-D139C5F84F5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8889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F1E24-9D10-4358-BC8E-D139C5F84F5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888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F1E24-9D10-4358-BC8E-D139C5F84F5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8889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F1E24-9D10-4358-BC8E-D139C5F84F5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8889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6F1E24-9D10-4358-BC8E-D139C5F84F5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888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AE6A-4992-485A-9054-0D272DAA024E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3F390F5-E36F-420B-9201-DCD5F8A945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AE6A-4992-485A-9054-0D272DAA024E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90F5-E36F-420B-9201-DCD5F8A945D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3F390F5-E36F-420B-9201-DCD5F8A945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AE6A-4992-485A-9054-0D272DAA024E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AE6A-4992-485A-9054-0D272DAA024E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3F390F5-E36F-420B-9201-DCD5F8A945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AE6A-4992-485A-9054-0D272DAA024E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3F390F5-E36F-420B-9201-DCD5F8A945D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0DAAE6A-4992-485A-9054-0D272DAA024E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90F5-E36F-420B-9201-DCD5F8A945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AE6A-4992-485A-9054-0D272DAA024E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3F390F5-E36F-420B-9201-DCD5F8A945D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AE6A-4992-485A-9054-0D272DAA024E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3F390F5-E36F-420B-9201-DCD5F8A945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AE6A-4992-485A-9054-0D272DAA024E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F390F5-E36F-420B-9201-DCD5F8A945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3F390F5-E36F-420B-9201-DCD5F8A945D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AAE6A-4992-485A-9054-0D272DAA024E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3F390F5-E36F-420B-9201-DCD5F8A945D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0DAAE6A-4992-485A-9054-0D272DAA024E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0DAAE6A-4992-485A-9054-0D272DAA024E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3F390F5-E36F-420B-9201-DCD5F8A945D3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8077200" cy="1295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7200" b="1" dirty="0" smtClean="0"/>
              <a:t>Close Reading</a:t>
            </a:r>
            <a:endParaRPr lang="en-US" sz="7200" b="1" dirty="0"/>
          </a:p>
        </p:txBody>
      </p:sp>
      <p:pic>
        <p:nvPicPr>
          <p:cNvPr id="1026" name="Picture 2" descr="http://ecx.images-amazon.com/images/I/51RfKKG3r8L._SX258_BO1,204,203,200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048000"/>
            <a:ext cx="2476500" cy="3190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152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Exemplar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39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6019800"/>
            <a:ext cx="5562600" cy="762000"/>
          </a:xfrm>
          <a:prstGeom prst="rect">
            <a:avLst/>
          </a:prstGeom>
          <a:solidFill>
            <a:schemeClr val="bg1"/>
          </a:solidFill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2200" b="1" dirty="0" smtClean="0"/>
              <a:t> I can explain how specific aspects </a:t>
            </a:r>
          </a:p>
          <a:p>
            <a:pPr marL="0" indent="0">
              <a:buFont typeface="Wingdings 2"/>
              <a:buNone/>
            </a:pPr>
            <a:r>
              <a:rPr lang="en-US" sz="2200" b="1" dirty="0" smtClean="0"/>
              <a:t>of a text reveal the author’s purpose</a:t>
            </a:r>
            <a:r>
              <a:rPr lang="en-US" sz="1600" b="1" dirty="0" smtClean="0"/>
              <a:t>.</a:t>
            </a:r>
          </a:p>
        </p:txBody>
      </p:sp>
      <p:pic>
        <p:nvPicPr>
          <p:cNvPr id="4" name="Picture 2" descr="C:\Users\Mrs. Wagner\AppData\Local\Microsoft\Windows\Temporary Internet Files\Content.IE5\MD96LENE\target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78" y="5843442"/>
            <a:ext cx="976522" cy="1002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81000"/>
            <a:ext cx="8534400" cy="758952"/>
          </a:xfrm>
        </p:spPr>
        <p:txBody>
          <a:bodyPr>
            <a:noAutofit/>
          </a:bodyPr>
          <a:lstStyle/>
          <a:p>
            <a:r>
              <a:rPr lang="en-US" sz="4800" dirty="0" smtClean="0"/>
              <a:t>Because Close Reading Is…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-27039" y="2094875"/>
            <a:ext cx="8991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Multiple, </a:t>
            </a:r>
            <a:r>
              <a:rPr lang="en-US" sz="4400" dirty="0" smtClean="0"/>
              <a:t>strategic readings </a:t>
            </a:r>
          </a:p>
          <a:p>
            <a:pPr algn="ctr"/>
            <a:r>
              <a:rPr lang="en-US" sz="4400" dirty="0" smtClean="0"/>
              <a:t>of the same text-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541889"/>
            <a:ext cx="1457325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ounded Rectangular Callout 9"/>
          <p:cNvSpPr/>
          <p:nvPr/>
        </p:nvSpPr>
        <p:spPr>
          <a:xfrm>
            <a:off x="2514600" y="3886200"/>
            <a:ext cx="4819650" cy="1600199"/>
          </a:xfrm>
          <a:prstGeom prst="wedgeRoundRectCallout">
            <a:avLst>
              <a:gd name="adj1" fmla="val 58288"/>
              <a:gd name="adj2" fmla="val 3386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Oh Yeah!</a:t>
            </a:r>
          </a:p>
          <a:p>
            <a:pPr algn="ctr"/>
            <a:r>
              <a:rPr lang="en-US" sz="2400" b="1" dirty="0" smtClean="0"/>
              <a:t>So that I can explain how specific aspects reveal the author’s purpose!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8365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6019800"/>
            <a:ext cx="5562600" cy="762000"/>
          </a:xfrm>
          <a:prstGeom prst="rect">
            <a:avLst/>
          </a:prstGeom>
          <a:solidFill>
            <a:schemeClr val="bg1"/>
          </a:solidFill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2200" b="1" dirty="0" smtClean="0"/>
              <a:t> I can explain how specific aspects </a:t>
            </a:r>
          </a:p>
          <a:p>
            <a:pPr marL="0" indent="0">
              <a:buFont typeface="Wingdings 2"/>
              <a:buNone/>
            </a:pPr>
            <a:r>
              <a:rPr lang="en-US" sz="2200" b="1" dirty="0" smtClean="0"/>
              <a:t>of a text reveal the author’s purpose</a:t>
            </a:r>
            <a:r>
              <a:rPr lang="en-US" sz="1600" b="1" dirty="0" smtClean="0"/>
              <a:t>.</a:t>
            </a:r>
          </a:p>
        </p:txBody>
      </p:sp>
      <p:pic>
        <p:nvPicPr>
          <p:cNvPr id="4" name="Picture 2" descr="C:\Users\Mrs. Wagner\AppData\Local\Microsoft\Windows\Temporary Internet Files\Content.IE5\MD96LENE\target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78" y="5843442"/>
            <a:ext cx="976522" cy="1002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Time To Read!</a:t>
            </a:r>
            <a:endParaRPr lang="en-US" sz="4800" dirty="0"/>
          </a:p>
        </p:txBody>
      </p:sp>
      <p:pic>
        <p:nvPicPr>
          <p:cNvPr id="7" name="Picture 2" descr="http://ecx.images-amazon.com/images/I/51RfKKG3r8L._SX258_BO1,204,203,200_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52562"/>
            <a:ext cx="2476500" cy="3190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705100" y="1524000"/>
            <a:ext cx="63627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2</a:t>
            </a:r>
            <a:r>
              <a:rPr lang="en-US" sz="4400" b="1" baseline="30000" dirty="0" smtClean="0"/>
              <a:t>nd</a:t>
            </a:r>
            <a:r>
              <a:rPr lang="en-US" sz="4400" b="1" dirty="0" smtClean="0"/>
              <a:t> Read:</a:t>
            </a:r>
          </a:p>
          <a:p>
            <a:pPr marL="285750" indent="-285750">
              <a:buFontTx/>
              <a:buChar char="-"/>
            </a:pPr>
            <a:r>
              <a:rPr lang="en-US" sz="3200" dirty="0" smtClean="0"/>
              <a:t>Let’s read this together using oral cloze. </a:t>
            </a:r>
          </a:p>
          <a:p>
            <a:endParaRPr lang="en-US" sz="3200" dirty="0" smtClean="0"/>
          </a:p>
          <a:p>
            <a:pPr marL="285750" indent="-285750">
              <a:buFontTx/>
              <a:buChar char="-"/>
            </a:pPr>
            <a:r>
              <a:rPr lang="en-US" sz="3200" dirty="0" smtClean="0"/>
              <a:t>As we read, underline each specific fact that we encounter.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80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6019800"/>
            <a:ext cx="5562600" cy="762000"/>
          </a:xfrm>
          <a:prstGeom prst="rect">
            <a:avLst/>
          </a:prstGeom>
          <a:solidFill>
            <a:schemeClr val="bg1"/>
          </a:solidFill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2200" b="1" dirty="0" smtClean="0"/>
              <a:t> I can explain how specific aspects </a:t>
            </a:r>
          </a:p>
          <a:p>
            <a:pPr marL="0" indent="0">
              <a:buFont typeface="Wingdings 2"/>
              <a:buNone/>
            </a:pPr>
            <a:r>
              <a:rPr lang="en-US" sz="2200" b="1" dirty="0" smtClean="0"/>
              <a:t>of a text reveal the author’s purpose</a:t>
            </a:r>
            <a:r>
              <a:rPr lang="en-US" sz="1600" b="1" dirty="0" smtClean="0"/>
              <a:t>.</a:t>
            </a:r>
          </a:p>
        </p:txBody>
      </p:sp>
      <p:pic>
        <p:nvPicPr>
          <p:cNvPr id="4" name="Picture 2" descr="C:\Users\Mrs. Wagner\AppData\Local\Microsoft\Windows\Temporary Internet Files\Content.IE5\MD96LENE\target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78" y="5843442"/>
            <a:ext cx="976522" cy="1002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Fact Share</a:t>
            </a:r>
            <a:endParaRPr lang="en-US" sz="4800" dirty="0"/>
          </a:p>
        </p:txBody>
      </p:sp>
      <p:pic>
        <p:nvPicPr>
          <p:cNvPr id="7" name="Picture 2" descr="http://ecx.images-amazon.com/images/I/51RfKKG3r8L._SX258_BO1,204,203,200_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52562"/>
            <a:ext cx="2476500" cy="3190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643648" y="1389373"/>
            <a:ext cx="63627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Small Groups</a:t>
            </a:r>
          </a:p>
          <a:p>
            <a:pPr marL="285750" indent="-285750">
              <a:buFontTx/>
              <a:buChar char="-"/>
            </a:pPr>
            <a:endParaRPr lang="en-US" sz="1600" dirty="0" smtClean="0"/>
          </a:p>
          <a:p>
            <a:pPr marL="285750" indent="-285750">
              <a:buFontTx/>
              <a:buChar char="-"/>
            </a:pPr>
            <a:r>
              <a:rPr lang="en-US" sz="3200" dirty="0" smtClean="0"/>
              <a:t>Compare all of the facts identified by your group members.</a:t>
            </a:r>
          </a:p>
          <a:p>
            <a:pPr marL="285750" indent="-285750">
              <a:buFontTx/>
              <a:buChar char="-"/>
            </a:pPr>
            <a:r>
              <a:rPr lang="en-US" sz="3200" dirty="0" smtClean="0"/>
              <a:t>What do you notice about the facts?</a:t>
            </a:r>
          </a:p>
          <a:p>
            <a:pPr marL="285750" indent="-285750">
              <a:buFontTx/>
              <a:buChar char="-"/>
            </a:pPr>
            <a:r>
              <a:rPr lang="en-US" sz="3200" dirty="0" smtClean="0"/>
              <a:t>Why did the author choose to include these specific facts?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62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6019800"/>
            <a:ext cx="5562600" cy="762000"/>
          </a:xfrm>
          <a:prstGeom prst="rect">
            <a:avLst/>
          </a:prstGeom>
          <a:solidFill>
            <a:schemeClr val="bg1"/>
          </a:solidFill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2200" b="1" dirty="0" smtClean="0"/>
              <a:t> I can explain how specific aspects </a:t>
            </a:r>
          </a:p>
          <a:p>
            <a:pPr marL="0" indent="0">
              <a:buFont typeface="Wingdings 2"/>
              <a:buNone/>
            </a:pPr>
            <a:r>
              <a:rPr lang="en-US" sz="2200" b="1" dirty="0" smtClean="0"/>
              <a:t>of a text reveal the author’s purpose</a:t>
            </a:r>
            <a:r>
              <a:rPr lang="en-US" sz="1600" b="1" dirty="0" smtClean="0"/>
              <a:t>.</a:t>
            </a:r>
          </a:p>
        </p:txBody>
      </p:sp>
      <p:pic>
        <p:nvPicPr>
          <p:cNvPr id="4" name="Picture 2" descr="C:\Users\Mrs. Wagner\AppData\Local\Microsoft\Windows\Temporary Internet Files\Content.IE5\MD96LENE\target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78" y="5843442"/>
            <a:ext cx="976522" cy="1002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Whole Group Fact Share</a:t>
            </a:r>
            <a:endParaRPr lang="en-US" sz="4800" dirty="0"/>
          </a:p>
        </p:txBody>
      </p:sp>
      <p:pic>
        <p:nvPicPr>
          <p:cNvPr id="7" name="Picture 2" descr="http://ecx.images-amazon.com/images/I/51RfKKG3r8L._SX258_BO1,204,203,200_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52562"/>
            <a:ext cx="2476500" cy="3190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673145" y="1496961"/>
            <a:ext cx="63627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Whole Group</a:t>
            </a:r>
          </a:p>
          <a:p>
            <a:pPr marL="285750" indent="-285750">
              <a:buFontTx/>
              <a:buChar char="-"/>
            </a:pPr>
            <a:endParaRPr lang="en-US" sz="1600" dirty="0" smtClean="0"/>
          </a:p>
          <a:p>
            <a:pPr marL="285750" indent="-285750">
              <a:buFontTx/>
              <a:buChar char="-"/>
            </a:pPr>
            <a:r>
              <a:rPr lang="en-US" sz="3200" dirty="0" smtClean="0"/>
              <a:t>What did groups notice about the facts? 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sz="3200" dirty="0" smtClean="0"/>
              <a:t>Why do you think the author included these specific facts?</a:t>
            </a:r>
          </a:p>
        </p:txBody>
      </p:sp>
    </p:spTree>
    <p:extLst>
      <p:ext uri="{BB962C8B-B14F-4D97-AF65-F5344CB8AC3E}">
        <p14:creationId xmlns:p14="http://schemas.microsoft.com/office/powerpoint/2010/main" val="319315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6019800"/>
            <a:ext cx="5562600" cy="762000"/>
          </a:xfrm>
          <a:prstGeom prst="rect">
            <a:avLst/>
          </a:prstGeom>
          <a:solidFill>
            <a:schemeClr val="bg1"/>
          </a:solidFill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2200" b="1" dirty="0" smtClean="0"/>
              <a:t> I can explain how specific aspects </a:t>
            </a:r>
          </a:p>
          <a:p>
            <a:pPr marL="0" indent="0">
              <a:buFont typeface="Wingdings 2"/>
              <a:buNone/>
            </a:pPr>
            <a:r>
              <a:rPr lang="en-US" sz="2200" b="1" dirty="0" smtClean="0"/>
              <a:t>of a text reveal the author’s purpose</a:t>
            </a:r>
            <a:r>
              <a:rPr lang="en-US" sz="1600" b="1" dirty="0" smtClean="0"/>
              <a:t>.</a:t>
            </a:r>
          </a:p>
        </p:txBody>
      </p:sp>
      <p:pic>
        <p:nvPicPr>
          <p:cNvPr id="4" name="Picture 2" descr="C:\Users\Mrs. Wagner\AppData\Local\Microsoft\Windows\Temporary Internet Files\Content.IE5\MD96LENE\target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78" y="5843442"/>
            <a:ext cx="976522" cy="1002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Time To Read Again!</a:t>
            </a:r>
            <a:endParaRPr lang="en-US" sz="4800" dirty="0"/>
          </a:p>
        </p:txBody>
      </p:sp>
      <p:pic>
        <p:nvPicPr>
          <p:cNvPr id="7" name="Picture 2" descr="http://ecx.images-amazon.com/images/I/51RfKKG3r8L._SX258_BO1,204,203,200_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52562"/>
            <a:ext cx="2476500" cy="3190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705100" y="1524000"/>
            <a:ext cx="63627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3</a:t>
            </a:r>
            <a:r>
              <a:rPr lang="en-US" sz="4400" b="1" baseline="30000" dirty="0" smtClean="0"/>
              <a:t>rd</a:t>
            </a:r>
            <a:r>
              <a:rPr lang="en-US" sz="4400" b="1" dirty="0" smtClean="0"/>
              <a:t>  Read:</a:t>
            </a:r>
          </a:p>
          <a:p>
            <a:pPr marL="285750" indent="-285750">
              <a:buFontTx/>
              <a:buChar char="-"/>
            </a:pPr>
            <a:r>
              <a:rPr lang="en-US" sz="3200" dirty="0" smtClean="0"/>
              <a:t>Read this text independently, this time, underline any word that you feel signifies or relates to </a:t>
            </a:r>
            <a:r>
              <a:rPr lang="en-US" sz="6000" b="1" dirty="0" smtClean="0">
                <a:solidFill>
                  <a:srgbClr val="C00000"/>
                </a:solidFill>
              </a:rPr>
              <a:t>f</a:t>
            </a:r>
            <a:r>
              <a:rPr lang="en-US" sz="6000" b="1" dirty="0" smtClean="0">
                <a:solidFill>
                  <a:srgbClr val="FF0000"/>
                </a:solidFill>
              </a:rPr>
              <a:t>i</a:t>
            </a:r>
            <a:r>
              <a:rPr lang="en-US" sz="6000" b="1" dirty="0" smtClean="0">
                <a:solidFill>
                  <a:srgbClr val="C00000"/>
                </a:solidFill>
              </a:rPr>
              <a:t>r</a:t>
            </a:r>
            <a:r>
              <a:rPr lang="en-US" sz="6000" b="1" dirty="0" smtClean="0">
                <a:solidFill>
                  <a:srgbClr val="FF3300"/>
                </a:solidFill>
              </a:rPr>
              <a:t>e</a:t>
            </a:r>
            <a:r>
              <a:rPr lang="en-US" sz="3200" dirty="0" smtClean="0"/>
              <a:t>.</a:t>
            </a:r>
            <a:endParaRPr lang="en-US" dirty="0"/>
          </a:p>
        </p:txBody>
      </p:sp>
      <p:pic>
        <p:nvPicPr>
          <p:cNvPr id="8197" name="Picture 5" descr="C:\Users\Mrs. Wagner\AppData\Local\Microsoft\Windows\Temporary Internet Files\Content.IE5\CCFQPPZH\red-41505_640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038600"/>
            <a:ext cx="1909638" cy="3017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562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6019800"/>
            <a:ext cx="5562600" cy="762000"/>
          </a:xfrm>
          <a:prstGeom prst="rect">
            <a:avLst/>
          </a:prstGeom>
          <a:solidFill>
            <a:schemeClr val="bg1"/>
          </a:solidFill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2200" b="1" dirty="0" smtClean="0"/>
              <a:t> I can explain how specific aspects </a:t>
            </a:r>
          </a:p>
          <a:p>
            <a:pPr marL="0" indent="0">
              <a:buFont typeface="Wingdings 2"/>
              <a:buNone/>
            </a:pPr>
            <a:r>
              <a:rPr lang="en-US" sz="2200" b="1" dirty="0" smtClean="0"/>
              <a:t>of a text reveal the author’s purpose</a:t>
            </a:r>
            <a:r>
              <a:rPr lang="en-US" sz="1600" b="1" dirty="0" smtClean="0"/>
              <a:t>.</a:t>
            </a:r>
          </a:p>
        </p:txBody>
      </p:sp>
      <p:pic>
        <p:nvPicPr>
          <p:cNvPr id="4" name="Picture 2" descr="C:\Users\Mrs. Wagner\AppData\Local\Microsoft\Windows\Temporary Internet Files\Content.IE5\MD96LENE\target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78" y="5843442"/>
            <a:ext cx="976522" cy="1002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Word Choice Share</a:t>
            </a:r>
            <a:endParaRPr lang="en-US" sz="4800" dirty="0"/>
          </a:p>
        </p:txBody>
      </p:sp>
      <p:pic>
        <p:nvPicPr>
          <p:cNvPr id="7" name="Picture 2" descr="http://ecx.images-amazon.com/images/I/51RfKKG3r8L._SX258_BO1,204,203,200_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52562"/>
            <a:ext cx="2476500" cy="3190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643648" y="1389373"/>
            <a:ext cx="63627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Small Groups</a:t>
            </a:r>
          </a:p>
          <a:p>
            <a:pPr marL="285750" indent="-285750">
              <a:buFontTx/>
              <a:buChar char="-"/>
            </a:pPr>
            <a:endParaRPr lang="en-US" sz="1600" dirty="0" smtClean="0"/>
          </a:p>
          <a:p>
            <a:pPr marL="285750" indent="-285750">
              <a:buFontTx/>
              <a:buChar char="-"/>
            </a:pPr>
            <a:r>
              <a:rPr lang="en-US" sz="3200" dirty="0" smtClean="0"/>
              <a:t>What words stuck out for you?</a:t>
            </a:r>
          </a:p>
          <a:p>
            <a:endParaRPr lang="en-US" sz="3200" dirty="0" smtClean="0"/>
          </a:p>
          <a:p>
            <a:pPr marL="285750" indent="-285750">
              <a:buFontTx/>
              <a:buChar char="-"/>
            </a:pPr>
            <a:r>
              <a:rPr lang="en-US" sz="3200" dirty="0" smtClean="0"/>
              <a:t>Did your group find different words?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83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6019800"/>
            <a:ext cx="5562600" cy="762000"/>
          </a:xfrm>
          <a:prstGeom prst="rect">
            <a:avLst/>
          </a:prstGeom>
          <a:solidFill>
            <a:schemeClr val="bg1"/>
          </a:solidFill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2200" b="1" dirty="0" smtClean="0"/>
              <a:t> I can explain how specific aspects </a:t>
            </a:r>
          </a:p>
          <a:p>
            <a:pPr marL="0" indent="0">
              <a:buFont typeface="Wingdings 2"/>
              <a:buNone/>
            </a:pPr>
            <a:r>
              <a:rPr lang="en-US" sz="2200" b="1" dirty="0" smtClean="0"/>
              <a:t>of a text reveal the author’s purpose</a:t>
            </a:r>
            <a:r>
              <a:rPr lang="en-US" sz="1600" b="1" dirty="0" smtClean="0"/>
              <a:t>.</a:t>
            </a:r>
          </a:p>
        </p:txBody>
      </p:sp>
      <p:pic>
        <p:nvPicPr>
          <p:cNvPr id="4" name="Picture 2" descr="C:\Users\Mrs. Wagner\AppData\Local\Microsoft\Windows\Temporary Internet Files\Content.IE5\MD96LENE\target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78" y="5843442"/>
            <a:ext cx="976522" cy="1002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/>
              <a:t>Read It Again</a:t>
            </a:r>
            <a:endParaRPr lang="en-US" sz="4800" b="1" dirty="0"/>
          </a:p>
        </p:txBody>
      </p:sp>
      <p:pic>
        <p:nvPicPr>
          <p:cNvPr id="7" name="Picture 2" descr="http://ecx.images-amazon.com/images/I/51RfKKG3r8L._SX258_BO1,204,203,200_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52562"/>
            <a:ext cx="2476500" cy="3190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705100" y="1389995"/>
            <a:ext cx="63627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3000" dirty="0" smtClean="0"/>
              <a:t>Look for 1 sentence that sums up what the author wants the audience to realize about Chicago </a:t>
            </a:r>
            <a:r>
              <a:rPr lang="en-US" sz="3000" smtClean="0"/>
              <a:t>in </a:t>
            </a:r>
            <a:r>
              <a:rPr lang="en-US" sz="3000" smtClean="0"/>
              <a:t>1871</a:t>
            </a:r>
            <a:r>
              <a:rPr lang="en-US" sz="3000" dirty="0" smtClean="0"/>
              <a:t>. </a:t>
            </a:r>
          </a:p>
          <a:p>
            <a:pPr marL="285750" indent="-285750">
              <a:buFontTx/>
              <a:buChar char="-"/>
            </a:pPr>
            <a:endParaRPr lang="en-US" sz="500" dirty="0" smtClean="0"/>
          </a:p>
          <a:p>
            <a:pPr marL="285750" indent="-285750">
              <a:buFontTx/>
              <a:buChar char="-"/>
            </a:pPr>
            <a:r>
              <a:rPr lang="en-US" sz="3000" dirty="0" smtClean="0"/>
              <a:t>What is Jim Murphy’s purpose for writing this chapter?</a:t>
            </a:r>
          </a:p>
          <a:p>
            <a:endParaRPr lang="en-US" sz="500" dirty="0" smtClean="0"/>
          </a:p>
          <a:p>
            <a:pPr marL="285750" indent="-285750">
              <a:buFontTx/>
              <a:buChar char="-"/>
            </a:pPr>
            <a:r>
              <a:rPr lang="en-US" sz="3000" dirty="0" smtClean="0"/>
              <a:t>What facts / words did he include to reveal his purpose to us?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324600" y="5288340"/>
            <a:ext cx="2819400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Use the graphic organizer to record your findings.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9188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/>
              <a:t>Personal Reflection</a:t>
            </a:r>
            <a:endParaRPr lang="en-US" sz="4400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14400" y="6019800"/>
            <a:ext cx="5562600" cy="762000"/>
          </a:xfrm>
          <a:prstGeom prst="rect">
            <a:avLst/>
          </a:prstGeom>
          <a:solidFill>
            <a:schemeClr val="bg1"/>
          </a:solidFill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2200" b="1" dirty="0" smtClean="0"/>
              <a:t> I can explain how specific aspects </a:t>
            </a:r>
          </a:p>
          <a:p>
            <a:pPr marL="0" indent="0">
              <a:buFont typeface="Wingdings 2"/>
              <a:buNone/>
            </a:pPr>
            <a:r>
              <a:rPr lang="en-US" sz="2200" b="1" dirty="0" smtClean="0"/>
              <a:t>of a text reveal the author’s purpose</a:t>
            </a:r>
            <a:r>
              <a:rPr lang="en-US" sz="1600" b="1" dirty="0" smtClean="0"/>
              <a:t>.</a:t>
            </a:r>
          </a:p>
        </p:txBody>
      </p:sp>
      <p:pic>
        <p:nvPicPr>
          <p:cNvPr id="7" name="Picture 2" descr="C:\Users\Mrs. Wagner\AppData\Local\Microsoft\Windows\Temporary Internet Files\Content.IE5\MD96LENE\target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78" y="5843442"/>
            <a:ext cx="976522" cy="1002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Mrs. Wagner\AppData\Local\Microsoft\Windows\Temporary Internet Files\Content.IE5\CCFQPPZH\red-41505_64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3055" y="152400"/>
            <a:ext cx="867966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35821"/>
            <a:ext cx="2362200" cy="3151889"/>
          </a:xfrm>
          <a:prstGeom prst="rect">
            <a:avLst/>
          </a:prstGeom>
          <a:noFill/>
          <a:ln w="412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590800" y="1536699"/>
            <a:ext cx="6296025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9438" indent="-285750">
              <a:buFontTx/>
              <a:buChar char="-"/>
            </a:pPr>
            <a:r>
              <a:rPr lang="en-US" sz="3200" dirty="0" smtClean="0"/>
              <a:t>Did you meet the</a:t>
            </a:r>
            <a:r>
              <a:rPr lang="en-US" sz="3200" b="1" i="1" dirty="0" smtClean="0"/>
              <a:t> learning target </a:t>
            </a:r>
            <a:r>
              <a:rPr lang="en-US" sz="3200" dirty="0" smtClean="0"/>
              <a:t>for this task?</a:t>
            </a:r>
          </a:p>
          <a:p>
            <a:pPr marL="579438" indent="-285750"/>
            <a:endParaRPr lang="en-US" sz="1100" dirty="0" smtClean="0"/>
          </a:p>
          <a:p>
            <a:pPr marL="579438" indent="-285750">
              <a:buFontTx/>
              <a:buChar char="-"/>
            </a:pPr>
            <a:r>
              <a:rPr lang="en-US" sz="3200" dirty="0" smtClean="0"/>
              <a:t>How do you know?</a:t>
            </a:r>
          </a:p>
          <a:p>
            <a:pPr marL="579438" indent="-285750">
              <a:buFontTx/>
              <a:buChar char="-"/>
            </a:pPr>
            <a:endParaRPr lang="en-US" sz="1200" dirty="0"/>
          </a:p>
          <a:p>
            <a:pPr marL="579438" indent="-285750">
              <a:buFontTx/>
              <a:buChar char="-"/>
            </a:pPr>
            <a:r>
              <a:rPr lang="en-US" sz="3200" dirty="0" smtClean="0"/>
              <a:t>What will you do in order to figure out the author’s purpose for a different text?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134" y="4800600"/>
            <a:ext cx="1215466" cy="1951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ounded Rectangular Callout 12"/>
          <p:cNvSpPr/>
          <p:nvPr/>
        </p:nvSpPr>
        <p:spPr>
          <a:xfrm>
            <a:off x="2743200" y="5105400"/>
            <a:ext cx="4895850" cy="738042"/>
          </a:xfrm>
          <a:prstGeom prst="wedgeRoundRectCallout">
            <a:avLst>
              <a:gd name="adj1" fmla="val 60430"/>
              <a:gd name="adj2" fmla="val 2348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I’m going to read closely…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261751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Learning Target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2209800"/>
            <a:ext cx="8839200" cy="258775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4000" b="1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>I can explain how specific aspects of a text reveal the author’s purpose.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6310" y="1817132"/>
            <a:ext cx="869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By the end of today’s class, you will be able to say…</a:t>
            </a:r>
            <a:endParaRPr lang="en-US" sz="2800" dirty="0"/>
          </a:p>
        </p:txBody>
      </p:sp>
      <p:pic>
        <p:nvPicPr>
          <p:cNvPr id="2050" name="Picture 2" descr="C:\Users\Mrs. Wagner\AppData\Local\Microsoft\Windows\Temporary Internet Files\Content.IE5\MD96LENE\target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1222" y="216932"/>
            <a:ext cx="1559094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506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3995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dirty="0" smtClean="0"/>
              <a:t>What Strategy Will We Use To Reach </a:t>
            </a:r>
            <a:br>
              <a:rPr lang="en-US" dirty="0" smtClean="0"/>
            </a:br>
            <a:r>
              <a:rPr lang="en-US" dirty="0" smtClean="0"/>
              <a:t>Our Learning Target?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6019800"/>
            <a:ext cx="5562600" cy="762000"/>
          </a:xfrm>
          <a:prstGeom prst="rect">
            <a:avLst/>
          </a:prstGeom>
          <a:solidFill>
            <a:schemeClr val="bg1"/>
          </a:solidFill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2200" b="1" dirty="0" smtClean="0"/>
              <a:t> I can explain how specific aspects </a:t>
            </a:r>
          </a:p>
          <a:p>
            <a:pPr marL="0" indent="0">
              <a:buFont typeface="Wingdings 2"/>
              <a:buNone/>
            </a:pPr>
            <a:r>
              <a:rPr lang="en-US" sz="2200" b="1" dirty="0" smtClean="0"/>
              <a:t>of a text reveal the author’s purpose</a:t>
            </a:r>
            <a:r>
              <a:rPr lang="en-US" sz="1600" b="1" dirty="0" smtClean="0"/>
              <a:t>.</a:t>
            </a:r>
          </a:p>
        </p:txBody>
      </p:sp>
      <p:pic>
        <p:nvPicPr>
          <p:cNvPr id="4" name="Picture 2" descr="C:\Users\Mrs. Wagner\AppData\Local\Microsoft\Windows\Temporary Internet Files\Content.IE5\MD96LENE\target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78" y="5843442"/>
            <a:ext cx="976522" cy="1002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62000" y="3200400"/>
            <a:ext cx="7772400" cy="17526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500" b="1" dirty="0" smtClean="0">
                <a:solidFill>
                  <a:srgbClr val="FF0000"/>
                </a:solidFill>
              </a:rPr>
              <a:t>Close Reading</a:t>
            </a:r>
            <a:endParaRPr lang="en-US" sz="11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223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6019800"/>
            <a:ext cx="5562600" cy="762000"/>
          </a:xfrm>
          <a:prstGeom prst="rect">
            <a:avLst/>
          </a:prstGeom>
          <a:solidFill>
            <a:schemeClr val="bg1"/>
          </a:solidFill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2200" b="1" dirty="0" smtClean="0"/>
              <a:t> I can explain how specific aspects </a:t>
            </a:r>
          </a:p>
          <a:p>
            <a:pPr marL="0" indent="0">
              <a:buFont typeface="Wingdings 2"/>
              <a:buNone/>
            </a:pPr>
            <a:r>
              <a:rPr lang="en-US" sz="2200" b="1" dirty="0" smtClean="0"/>
              <a:t>of a text reveal the author’s purpose</a:t>
            </a:r>
            <a:r>
              <a:rPr lang="en-US" sz="1600" b="1" dirty="0" smtClean="0"/>
              <a:t>.</a:t>
            </a:r>
          </a:p>
        </p:txBody>
      </p:sp>
      <p:pic>
        <p:nvPicPr>
          <p:cNvPr id="4" name="Picture 2" descr="C:\Users\Mrs. Wagner\AppData\Local\Microsoft\Windows\Temporary Internet Files\Content.IE5\MD96LENE\target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78" y="5843442"/>
            <a:ext cx="976522" cy="1002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What is Close Reading?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676400"/>
            <a:ext cx="838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Multiple, strategic readings </a:t>
            </a:r>
          </a:p>
          <a:p>
            <a:pPr algn="ctr"/>
            <a:r>
              <a:rPr lang="en-US" sz="4400" dirty="0" smtClean="0"/>
              <a:t>of the same text </a:t>
            </a:r>
          </a:p>
          <a:p>
            <a:pPr algn="ctr"/>
            <a:r>
              <a:rPr lang="en-US" sz="4400" dirty="0" smtClean="0"/>
              <a:t>for a </a:t>
            </a:r>
            <a:r>
              <a:rPr lang="en-US" sz="4400" b="1" i="1" dirty="0" smtClean="0"/>
              <a:t>specific purpose</a:t>
            </a:r>
            <a:r>
              <a:rPr lang="en-US" sz="4400" dirty="0" smtClean="0"/>
              <a:t>. </a:t>
            </a:r>
            <a:endParaRPr lang="en-US" sz="4400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050" y="4580494"/>
            <a:ext cx="135255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ounded Rectangular Callout 7"/>
          <p:cNvSpPr/>
          <p:nvPr/>
        </p:nvSpPr>
        <p:spPr>
          <a:xfrm>
            <a:off x="4572000" y="4343400"/>
            <a:ext cx="3067050" cy="1500042"/>
          </a:xfrm>
          <a:prstGeom prst="wedgeRoundRectCallout">
            <a:avLst>
              <a:gd name="adj1" fmla="val 60430"/>
              <a:gd name="adj2" fmla="val 2348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The </a:t>
            </a:r>
            <a:r>
              <a:rPr lang="en-US" sz="2400" b="1" i="1" dirty="0" smtClean="0"/>
              <a:t>specific purpose </a:t>
            </a:r>
            <a:r>
              <a:rPr lang="en-US" sz="2400" b="1" dirty="0" smtClean="0"/>
              <a:t>is my learning target!!!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08590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6019800"/>
            <a:ext cx="5562600" cy="762000"/>
          </a:xfrm>
          <a:prstGeom prst="rect">
            <a:avLst/>
          </a:prstGeom>
          <a:solidFill>
            <a:schemeClr val="bg1"/>
          </a:solidFill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2200" b="1" dirty="0" smtClean="0"/>
              <a:t> I can explain how specific aspects </a:t>
            </a:r>
          </a:p>
          <a:p>
            <a:pPr marL="0" indent="0">
              <a:buFont typeface="Wingdings 2"/>
              <a:buNone/>
            </a:pPr>
            <a:r>
              <a:rPr lang="en-US" sz="2200" b="1" dirty="0" smtClean="0"/>
              <a:t>of a text reveal the author’s purpose</a:t>
            </a:r>
            <a:r>
              <a:rPr lang="en-US" sz="1600" b="1" dirty="0" smtClean="0"/>
              <a:t>.</a:t>
            </a:r>
          </a:p>
        </p:txBody>
      </p:sp>
      <p:pic>
        <p:nvPicPr>
          <p:cNvPr id="4" name="Picture 2" descr="C:\Users\Mrs. Wagner\AppData\Local\Microsoft\Windows\Temporary Internet Files\Content.IE5\MD96LENE\target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78" y="5843442"/>
            <a:ext cx="976522" cy="1002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81000"/>
            <a:ext cx="8534400" cy="758952"/>
          </a:xfrm>
        </p:spPr>
        <p:txBody>
          <a:bodyPr>
            <a:noAutofit/>
          </a:bodyPr>
          <a:lstStyle/>
          <a:p>
            <a:r>
              <a:rPr lang="en-US" sz="4800" dirty="0" smtClean="0"/>
              <a:t>So Close Reading Is…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371600"/>
            <a:ext cx="8991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Multiple, strategic readings </a:t>
            </a:r>
          </a:p>
          <a:p>
            <a:pPr algn="ctr"/>
            <a:r>
              <a:rPr lang="en-US" sz="4400" dirty="0" smtClean="0"/>
              <a:t>of the same text </a:t>
            </a:r>
          </a:p>
          <a:p>
            <a:pPr algn="ctr"/>
            <a:r>
              <a:rPr lang="en-US" sz="4400" dirty="0" smtClean="0"/>
              <a:t>so that </a:t>
            </a:r>
            <a:r>
              <a:rPr lang="en-US" sz="4400" i="1" u="sng" dirty="0" smtClean="0"/>
              <a:t>I can explain how specific aspects reveal the author’s purpose.</a:t>
            </a:r>
            <a:endParaRPr lang="en-US" sz="4400" i="1" u="sng" dirty="0"/>
          </a:p>
        </p:txBody>
      </p:sp>
      <p:pic>
        <p:nvPicPr>
          <p:cNvPr id="6146" name="Picture 2" descr="C:\Users\Mrs. Wagner\AppData\Local\Microsoft\Windows\Temporary Internet Files\Content.IE5\B81VUQB6\girl-158647_64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419600"/>
            <a:ext cx="1631394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ounded Rectangular Callout 9"/>
          <p:cNvSpPr/>
          <p:nvPr/>
        </p:nvSpPr>
        <p:spPr>
          <a:xfrm>
            <a:off x="2514600" y="4873433"/>
            <a:ext cx="4819650" cy="993967"/>
          </a:xfrm>
          <a:prstGeom prst="wedgeRoundRectCallout">
            <a:avLst>
              <a:gd name="adj1" fmla="val 60124"/>
              <a:gd name="adj2" fmla="val -2696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It always comes back to that learning target…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8108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6019800"/>
            <a:ext cx="5562600" cy="762000"/>
          </a:xfrm>
          <a:prstGeom prst="rect">
            <a:avLst/>
          </a:prstGeom>
          <a:solidFill>
            <a:schemeClr val="bg1"/>
          </a:solidFill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2200" b="1" dirty="0" smtClean="0"/>
              <a:t> I can explain how specific aspects </a:t>
            </a:r>
          </a:p>
          <a:p>
            <a:pPr marL="0" indent="0">
              <a:buFont typeface="Wingdings 2"/>
              <a:buNone/>
            </a:pPr>
            <a:r>
              <a:rPr lang="en-US" sz="2200" b="1" dirty="0" smtClean="0"/>
              <a:t>of a text reveal the author’s purpose</a:t>
            </a:r>
            <a:r>
              <a:rPr lang="en-US" sz="1600" b="1" dirty="0" smtClean="0"/>
              <a:t>.</a:t>
            </a:r>
          </a:p>
        </p:txBody>
      </p:sp>
      <p:pic>
        <p:nvPicPr>
          <p:cNvPr id="4" name="Picture 2" descr="C:\Users\Mrs. Wagner\AppData\Local\Microsoft\Windows\Temporary Internet Files\Content.IE5\MD96LENE\target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78" y="5843442"/>
            <a:ext cx="976522" cy="1002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Time To Read!</a:t>
            </a:r>
            <a:endParaRPr lang="en-US" sz="4800" dirty="0"/>
          </a:p>
        </p:txBody>
      </p:sp>
      <p:pic>
        <p:nvPicPr>
          <p:cNvPr id="7" name="Picture 2" descr="http://ecx.images-amazon.com/images/I/51RfKKG3r8L._SX258_BO1,204,203,200_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52562"/>
            <a:ext cx="2476500" cy="3190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705100" y="1524000"/>
            <a:ext cx="63627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Excerpt from </a:t>
            </a:r>
          </a:p>
          <a:p>
            <a:pPr algn="ctr"/>
            <a:r>
              <a:rPr lang="en-US" sz="2400" dirty="0" smtClean="0"/>
              <a:t>Chapter 1 </a:t>
            </a:r>
          </a:p>
          <a:p>
            <a:pPr algn="ctr"/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“A City Ready To Burn”</a:t>
            </a:r>
          </a:p>
          <a:p>
            <a:pPr algn="ctr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of</a:t>
            </a:r>
          </a:p>
          <a:p>
            <a:pPr algn="ctr"/>
            <a:r>
              <a:rPr lang="en-US" sz="4400" b="1" u="sng" dirty="0" smtClean="0">
                <a:solidFill>
                  <a:schemeClr val="accent1">
                    <a:lumMod val="50000"/>
                  </a:schemeClr>
                </a:solidFill>
              </a:rPr>
              <a:t>The Great Fire</a:t>
            </a:r>
          </a:p>
          <a:p>
            <a:pPr algn="ctr"/>
            <a:r>
              <a:rPr lang="en-US" sz="3200" dirty="0" smtClean="0"/>
              <a:t>by Jim Murphy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48265" y="4643438"/>
            <a:ext cx="24765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Excerpt p. 18-19</a:t>
            </a:r>
          </a:p>
          <a:p>
            <a:pPr algn="ctr"/>
            <a:r>
              <a:rPr lang="en-US" sz="1200" dirty="0" smtClean="0"/>
              <a:t>PDF Available </a:t>
            </a:r>
          </a:p>
          <a:p>
            <a:pPr algn="ctr"/>
            <a:r>
              <a:rPr lang="en-US" sz="1200" dirty="0" smtClean="0"/>
              <a:t>(vanburenela.com)</a:t>
            </a:r>
            <a:endParaRPr lang="en-US" sz="1200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704" y="5223207"/>
            <a:ext cx="1317421" cy="1490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ounded Rectangular Callout 10"/>
          <p:cNvSpPr/>
          <p:nvPr/>
        </p:nvSpPr>
        <p:spPr>
          <a:xfrm>
            <a:off x="2438400" y="4800600"/>
            <a:ext cx="4895849" cy="1042842"/>
          </a:xfrm>
          <a:prstGeom prst="wedgeRoundRectCallout">
            <a:avLst>
              <a:gd name="adj1" fmla="val 63785"/>
              <a:gd name="adj2" fmla="val 4659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“Excerpt” means that I don’t have to read the whole book.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0594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6019800"/>
            <a:ext cx="5562600" cy="762000"/>
          </a:xfrm>
          <a:prstGeom prst="rect">
            <a:avLst/>
          </a:prstGeom>
          <a:solidFill>
            <a:schemeClr val="bg1"/>
          </a:solidFill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2200" b="1" dirty="0" smtClean="0"/>
              <a:t> I can explain how specific aspects </a:t>
            </a:r>
          </a:p>
          <a:p>
            <a:pPr marL="0" indent="0">
              <a:buFont typeface="Wingdings 2"/>
              <a:buNone/>
            </a:pPr>
            <a:r>
              <a:rPr lang="en-US" sz="2200" b="1" dirty="0" smtClean="0"/>
              <a:t>of a text reveal the author’s purpose</a:t>
            </a:r>
            <a:r>
              <a:rPr lang="en-US" sz="1600" b="1" dirty="0" smtClean="0"/>
              <a:t>.</a:t>
            </a:r>
          </a:p>
        </p:txBody>
      </p:sp>
      <p:pic>
        <p:nvPicPr>
          <p:cNvPr id="4" name="Picture 2" descr="C:\Users\Mrs. Wagner\AppData\Local\Microsoft\Windows\Temporary Internet Files\Content.IE5\MD96LENE\target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78" y="5843442"/>
            <a:ext cx="976522" cy="1002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Time To Read!</a:t>
            </a:r>
            <a:endParaRPr lang="en-US" sz="4800" dirty="0"/>
          </a:p>
        </p:txBody>
      </p:sp>
      <p:pic>
        <p:nvPicPr>
          <p:cNvPr id="7" name="Picture 2" descr="http://ecx.images-amazon.com/images/I/51RfKKG3r8L._SX258_BO1,204,203,200_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52562"/>
            <a:ext cx="2476500" cy="3190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705100" y="1524000"/>
            <a:ext cx="63627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1</a:t>
            </a:r>
            <a:r>
              <a:rPr lang="en-US" sz="4400" b="1" baseline="30000" dirty="0" smtClean="0"/>
              <a:t>st</a:t>
            </a:r>
            <a:r>
              <a:rPr lang="en-US" sz="4400" b="1" dirty="0" smtClean="0"/>
              <a:t> Read:</a:t>
            </a:r>
          </a:p>
          <a:p>
            <a:pPr marL="285750" indent="-285750">
              <a:buFontTx/>
              <a:buChar char="-"/>
            </a:pPr>
            <a:r>
              <a:rPr lang="en-US" sz="3200" dirty="0" smtClean="0"/>
              <a:t>Follow along as I read an excerpt from </a:t>
            </a:r>
            <a:r>
              <a:rPr lang="en-US" sz="3200" b="1" i="1" dirty="0" smtClean="0"/>
              <a:t>The Great Fire </a:t>
            </a:r>
            <a:r>
              <a:rPr lang="en-US" sz="3200" dirty="0" smtClean="0"/>
              <a:t>by Jim Murphy.</a:t>
            </a:r>
          </a:p>
          <a:p>
            <a:endParaRPr lang="en-US" sz="3200" dirty="0" smtClean="0"/>
          </a:p>
          <a:p>
            <a:pPr marL="285750" indent="-285750">
              <a:buFontTx/>
              <a:buChar char="-"/>
            </a:pPr>
            <a:r>
              <a:rPr lang="en-US" sz="3200" dirty="0" smtClean="0"/>
              <a:t>Listen for </a:t>
            </a:r>
            <a:r>
              <a:rPr lang="en-US" sz="3200" b="1" dirty="0" smtClean="0"/>
              <a:t>1 fact </a:t>
            </a:r>
            <a:r>
              <a:rPr lang="en-US" sz="3200" dirty="0" smtClean="0"/>
              <a:t>that you will be able to share with a partner.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48265" y="4643438"/>
            <a:ext cx="24765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Excerpt p. 18-19</a:t>
            </a:r>
          </a:p>
          <a:p>
            <a:pPr algn="ctr"/>
            <a:r>
              <a:rPr lang="en-US" sz="1200" dirty="0" smtClean="0"/>
              <a:t>PDF Available </a:t>
            </a:r>
          </a:p>
          <a:p>
            <a:pPr algn="ctr"/>
            <a:r>
              <a:rPr lang="en-US" sz="1200" dirty="0" smtClean="0"/>
              <a:t>(vanburenela.com)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6576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6019800"/>
            <a:ext cx="5562600" cy="762000"/>
          </a:xfrm>
          <a:prstGeom prst="rect">
            <a:avLst/>
          </a:prstGeom>
          <a:solidFill>
            <a:schemeClr val="bg1"/>
          </a:solidFill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2200" b="1" dirty="0" smtClean="0"/>
              <a:t> I can explain how specific aspects </a:t>
            </a:r>
          </a:p>
          <a:p>
            <a:pPr marL="0" indent="0">
              <a:buFont typeface="Wingdings 2"/>
              <a:buNone/>
            </a:pPr>
            <a:r>
              <a:rPr lang="en-US" sz="2200" b="1" dirty="0" smtClean="0"/>
              <a:t>of a text reveal the author’s purpose</a:t>
            </a:r>
            <a:r>
              <a:rPr lang="en-US" sz="1600" b="1" dirty="0" smtClean="0"/>
              <a:t>.</a:t>
            </a:r>
          </a:p>
        </p:txBody>
      </p:sp>
      <p:pic>
        <p:nvPicPr>
          <p:cNvPr id="4" name="Picture 2" descr="C:\Users\Mrs. Wagner\AppData\Local\Microsoft\Windows\Temporary Internet Files\Content.IE5\MD96LENE\target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78" y="5843442"/>
            <a:ext cx="976522" cy="1002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Share Your Fact…</a:t>
            </a:r>
            <a:endParaRPr lang="en-US" sz="4800" dirty="0"/>
          </a:p>
        </p:txBody>
      </p:sp>
      <p:pic>
        <p:nvPicPr>
          <p:cNvPr id="7" name="Picture 2" descr="http://ecx.images-amazon.com/images/I/51RfKKG3r8L._SX258_BO1,204,203,200_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52562"/>
            <a:ext cx="2476500" cy="3190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705100" y="1524000"/>
            <a:ext cx="63627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Think - Pair - Share</a:t>
            </a:r>
          </a:p>
          <a:p>
            <a:pPr marL="285750" indent="-285750">
              <a:buFontTx/>
              <a:buChar char="-"/>
            </a:pPr>
            <a:endParaRPr lang="en-US" sz="1600" dirty="0" smtClean="0"/>
          </a:p>
          <a:p>
            <a:pPr marL="285750" indent="-285750">
              <a:buFontTx/>
              <a:buChar char="-"/>
            </a:pPr>
            <a:r>
              <a:rPr lang="en-US" sz="3200" dirty="0" smtClean="0"/>
              <a:t>Take turns sharing a fact from the reading.</a:t>
            </a:r>
          </a:p>
          <a:p>
            <a:endParaRPr lang="en-US" sz="1200" dirty="0" smtClean="0"/>
          </a:p>
          <a:p>
            <a:pPr marL="285750" indent="-285750">
              <a:buFontTx/>
              <a:buChar char="-"/>
            </a:pPr>
            <a:r>
              <a:rPr lang="en-US" sz="3200" dirty="0" smtClean="0"/>
              <a:t>How was your fact connected to your partner’s fact?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56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6019800"/>
            <a:ext cx="5562600" cy="762000"/>
          </a:xfrm>
          <a:prstGeom prst="rect">
            <a:avLst/>
          </a:prstGeom>
          <a:solidFill>
            <a:schemeClr val="bg1"/>
          </a:solidFill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2200" b="1" dirty="0" smtClean="0"/>
              <a:t> I can explain how specific aspects </a:t>
            </a:r>
          </a:p>
          <a:p>
            <a:pPr marL="0" indent="0">
              <a:buFont typeface="Wingdings 2"/>
              <a:buNone/>
            </a:pPr>
            <a:r>
              <a:rPr lang="en-US" sz="2200" b="1" dirty="0" smtClean="0"/>
              <a:t>of a text reveal the author’s purpose</a:t>
            </a:r>
            <a:r>
              <a:rPr lang="en-US" sz="1600" b="1" dirty="0" smtClean="0"/>
              <a:t>.</a:t>
            </a:r>
          </a:p>
        </p:txBody>
      </p:sp>
      <p:pic>
        <p:nvPicPr>
          <p:cNvPr id="4" name="Picture 2" descr="C:\Users\Mrs. Wagner\AppData\Local\Microsoft\Windows\Temporary Internet Files\Content.IE5\MD96LENE\target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78" y="5843442"/>
            <a:ext cx="976522" cy="1002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Time To Re-Read!</a:t>
            </a:r>
            <a:endParaRPr lang="en-US" sz="4800" dirty="0"/>
          </a:p>
        </p:txBody>
      </p:sp>
      <p:pic>
        <p:nvPicPr>
          <p:cNvPr id="7" name="Picture 2" descr="http://ecx.images-amazon.com/images/I/51RfKKG3r8L._SX258_BO1,204,203,200_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52562"/>
            <a:ext cx="2476500" cy="3190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541889"/>
            <a:ext cx="1457325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ounded Rectangular Callout 8"/>
          <p:cNvSpPr/>
          <p:nvPr/>
        </p:nvSpPr>
        <p:spPr>
          <a:xfrm>
            <a:off x="4953000" y="3684639"/>
            <a:ext cx="2381250" cy="1714500"/>
          </a:xfrm>
          <a:prstGeom prst="wedgeRoundRectCallout">
            <a:avLst>
              <a:gd name="adj1" fmla="val 78704"/>
              <a:gd name="adj2" fmla="val 4916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Why do I have to read this again?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12640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1301</TotalTime>
  <Words>733</Words>
  <Application>Microsoft Office PowerPoint</Application>
  <PresentationFormat>On-screen Show (4:3)</PresentationFormat>
  <Paragraphs>133</Paragraphs>
  <Slides>17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Civic</vt:lpstr>
      <vt:lpstr>Close Reading</vt:lpstr>
      <vt:lpstr>Learning Target</vt:lpstr>
      <vt:lpstr>What Strategy Will We Use To Reach  Our Learning Target?</vt:lpstr>
      <vt:lpstr>What is Close Reading?</vt:lpstr>
      <vt:lpstr>So Close Reading Is…</vt:lpstr>
      <vt:lpstr>Time To Read!</vt:lpstr>
      <vt:lpstr>Time To Read!</vt:lpstr>
      <vt:lpstr>Share Your Fact…</vt:lpstr>
      <vt:lpstr>Time To Re-Read!</vt:lpstr>
      <vt:lpstr>Because Close Reading Is…</vt:lpstr>
      <vt:lpstr>Time To Read!</vt:lpstr>
      <vt:lpstr>Fact Share</vt:lpstr>
      <vt:lpstr>Whole Group Fact Share</vt:lpstr>
      <vt:lpstr>Time To Read Again!</vt:lpstr>
      <vt:lpstr>Word Choice Share</vt:lpstr>
      <vt:lpstr>Read It Again</vt:lpstr>
      <vt:lpstr>Personal Reflection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Close Reading</dc:title>
  <dc:creator>Mrs. Wagner</dc:creator>
  <cp:lastModifiedBy>Mrs. Wagner</cp:lastModifiedBy>
  <cp:revision>26</cp:revision>
  <dcterms:created xsi:type="dcterms:W3CDTF">2015-09-30T16:12:37Z</dcterms:created>
  <dcterms:modified xsi:type="dcterms:W3CDTF">2015-10-22T17:50:30Z</dcterms:modified>
</cp:coreProperties>
</file>