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8" r:id="rId4"/>
    <p:sldId id="265" r:id="rId5"/>
    <p:sldId id="271" r:id="rId6"/>
    <p:sldId id="258" r:id="rId7"/>
    <p:sldId id="267" r:id="rId8"/>
    <p:sldId id="260" r:id="rId9"/>
    <p:sldId id="261" r:id="rId10"/>
    <p:sldId id="263" r:id="rId11"/>
    <p:sldId id="259" r:id="rId12"/>
    <p:sldId id="269" r:id="rId13"/>
    <p:sldId id="264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22C16"/>
    <a:srgbClr val="0C788E"/>
    <a:srgbClr val="006666"/>
    <a:srgbClr val="0099CC"/>
    <a:srgbClr val="660066"/>
    <a:srgbClr val="5F5F5F"/>
    <a:srgbClr val="00003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6" d="100"/>
          <a:sy n="66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2C99-0889-427A-BE17-8878D1D89D5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54705-7697-41EE-BB14-B3D471AD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4705-7697-41EE-BB14-B3D471AD3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87913-1D7D-41BE-A98D-076DAE7C40C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858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8600E-5278-4F5B-87FE-FB9D5FE3BCC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164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4A86D-DC41-4867-849B-881CEFAA6C4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9510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E6431-D2B8-4151-BD63-B62B2AFE9D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51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D73D7-F45B-463C-A588-5AD94FEE79B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0696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E029E-26E0-480E-A6C0-3315F9E2A46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061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3360F-03B9-4123-8641-4A3EDDFE9A6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677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1A98-1DA3-4425-A368-9059C4D5742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340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58C96-3462-47C5-BB31-B1468F141EF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0950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495-A264-4F12-A582-B681DFD47F2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439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21E1E-6C58-4D16-98AD-F60EF58A7B6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88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C8C61D-2131-480B-B03B-F16F7E9FC44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9RobEaqU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4880PJnO2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0" y="332656"/>
            <a:ext cx="8748712" cy="5762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s-ES" altLang="en-US" sz="4400" b="1" dirty="0" err="1" smtClean="0">
                <a:solidFill>
                  <a:schemeClr val="bg1"/>
                </a:solidFill>
              </a:rPr>
              <a:t>Discussions</a:t>
            </a:r>
            <a:r>
              <a:rPr lang="es-ES" altLang="en-US" sz="4400" b="1" dirty="0" smtClean="0">
                <a:solidFill>
                  <a:schemeClr val="bg1"/>
                </a:solidFill>
              </a:rPr>
              <a:t> </a:t>
            </a:r>
            <a:r>
              <a:rPr lang="es-ES" altLang="en-US" sz="4400" b="1" dirty="0" err="1" smtClean="0">
                <a:solidFill>
                  <a:schemeClr val="bg1"/>
                </a:solidFill>
              </a:rPr>
              <a:t>For</a:t>
            </a:r>
            <a:r>
              <a:rPr lang="es-ES" altLang="en-US" sz="4400" b="1" dirty="0" smtClean="0">
                <a:solidFill>
                  <a:schemeClr val="bg1"/>
                </a:solidFill>
              </a:rPr>
              <a:t> </a:t>
            </a:r>
            <a:r>
              <a:rPr lang="es-ES" altLang="en-US" sz="4400" b="1" dirty="0" err="1" smtClean="0">
                <a:solidFill>
                  <a:schemeClr val="bg1"/>
                </a:solidFill>
              </a:rPr>
              <a:t>Engagement</a:t>
            </a:r>
            <a:endParaRPr lang="es-ES" altLang="en-US" sz="4400" b="1" dirty="0">
              <a:solidFill>
                <a:schemeClr val="bg1"/>
              </a:solidFill>
            </a:endParaRPr>
          </a:p>
        </p:txBody>
      </p:sp>
      <p:sp>
        <p:nvSpPr>
          <p:cNvPr id="2218" name="Rectangle 170"/>
          <p:cNvSpPr>
            <a:spLocks noChangeArrowheads="1"/>
          </p:cNvSpPr>
          <p:nvPr/>
        </p:nvSpPr>
        <p:spPr bwMode="auto">
          <a:xfrm>
            <a:off x="3959225" y="1340569"/>
            <a:ext cx="51847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s-ES" altLang="en-US" sz="2400" b="1" dirty="0" smtClean="0">
                <a:solidFill>
                  <a:schemeClr val="bg1"/>
                </a:solidFill>
              </a:rPr>
              <a:t>Michelle Wagner</a:t>
            </a:r>
            <a:endParaRPr lang="es-ES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170"/>
          <p:cNvSpPr>
            <a:spLocks noChangeArrowheads="1"/>
          </p:cNvSpPr>
          <p:nvPr/>
        </p:nvSpPr>
        <p:spPr bwMode="auto">
          <a:xfrm>
            <a:off x="0" y="4725144"/>
            <a:ext cx="910850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n-US" sz="2400" b="1" dirty="0" err="1" smtClean="0">
                <a:solidFill>
                  <a:srgbClr val="FFFF66"/>
                </a:solidFill>
              </a:rPr>
              <a:t>Join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the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discussion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! </a:t>
            </a:r>
          </a:p>
          <a:p>
            <a:pPr>
              <a:lnSpc>
                <a:spcPct val="90000"/>
              </a:lnSpc>
            </a:pPr>
            <a:r>
              <a:rPr lang="es-ES" altLang="en-US" sz="2400" b="1" dirty="0" err="1" smtClean="0">
                <a:solidFill>
                  <a:srgbClr val="FFFF66"/>
                </a:solidFill>
              </a:rPr>
              <a:t>What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is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one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strategy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that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you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use to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engage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 </a:t>
            </a:r>
            <a:r>
              <a:rPr lang="es-ES" altLang="en-US" sz="2400" b="1" dirty="0" err="1" smtClean="0">
                <a:solidFill>
                  <a:srgbClr val="FFFF66"/>
                </a:solidFill>
              </a:rPr>
              <a:t>students</a:t>
            </a:r>
            <a:r>
              <a:rPr lang="es-ES" altLang="en-US" sz="2400" b="1" dirty="0" smtClean="0">
                <a:solidFill>
                  <a:srgbClr val="FFFF66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http://today.io/1j7b5</a:t>
            </a:r>
          </a:p>
          <a:p>
            <a:pPr algn="l">
              <a:lnSpc>
                <a:spcPct val="90000"/>
              </a:lnSpc>
            </a:pPr>
            <a:endParaRPr lang="es-E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Engaging Students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Jy9RobEaqU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45500" cy="720725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Engagement &amp; Discussions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9838"/>
            <a:ext cx="8447088" cy="4781550"/>
          </a:xfrm>
        </p:spPr>
        <p:txBody>
          <a:bodyPr/>
          <a:lstStyle/>
          <a:p>
            <a:r>
              <a:rPr lang="en-US" altLang="en-US" dirty="0" smtClean="0"/>
              <a:t>What is the connection?</a:t>
            </a:r>
            <a:endParaRPr lang="en-US" altLang="en-US" dirty="0"/>
          </a:p>
        </p:txBody>
      </p:sp>
      <p:pic>
        <p:nvPicPr>
          <p:cNvPr id="180229" name="Picture 5" descr="Image result for conn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41"/>
            <a:ext cx="9180512" cy="42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Brain Over-Load?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8592"/>
          </a:xfrm>
        </p:spPr>
        <p:txBody>
          <a:bodyPr/>
          <a:lstStyle/>
          <a:p>
            <a:r>
              <a:rPr lang="en-US" dirty="0" smtClean="0"/>
              <a:t>Today’s Meet (Back-Channel Engagement)</a:t>
            </a:r>
          </a:p>
          <a:p>
            <a:r>
              <a:rPr lang="en-US" dirty="0" smtClean="0"/>
              <a:t>Idea Wave</a:t>
            </a:r>
          </a:p>
          <a:p>
            <a:r>
              <a:rPr lang="en-US" dirty="0" smtClean="0"/>
              <a:t>Synonym Rolls (Creative Groupings)</a:t>
            </a:r>
          </a:p>
          <a:p>
            <a:r>
              <a:rPr lang="en-US" dirty="0" smtClean="0"/>
              <a:t>6 Thinking Hats</a:t>
            </a:r>
          </a:p>
          <a:p>
            <a:r>
              <a:rPr lang="en-US" dirty="0" smtClean="0"/>
              <a:t>1 Sentence Summary</a:t>
            </a:r>
          </a:p>
          <a:p>
            <a:r>
              <a:rPr lang="en-US" dirty="0" smtClean="0"/>
              <a:t>Engagement Strategies (Music, Art, Fun!)</a:t>
            </a:r>
          </a:p>
          <a:p>
            <a:r>
              <a:rPr lang="en-US" dirty="0" smtClean="0"/>
              <a:t>Connecting Ideas </a:t>
            </a:r>
            <a:r>
              <a:rPr lang="en-US" dirty="0" smtClean="0">
                <a:sym typeface="Wingdings"/>
              </a:rPr>
              <a:t> Learning Target</a:t>
            </a:r>
          </a:p>
          <a:p>
            <a:r>
              <a:rPr lang="en-US" dirty="0" smtClean="0">
                <a:sym typeface="Wingdings"/>
              </a:rPr>
              <a:t>Closure (Final Slide)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What 2 ideas can you take from today and use?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526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You Matter…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q4880PJnO2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201253"/>
            <a:ext cx="7928881" cy="4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Idea Wave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9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Choose one word that describes the impact of a teacher.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35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Engagement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What does engagement look like in a classroom?</a:t>
            </a:r>
          </a:p>
          <a:p>
            <a:r>
              <a:rPr lang="en-US" dirty="0" smtClean="0"/>
              <a:t>What are your favorite ways to engage students?</a:t>
            </a:r>
          </a:p>
          <a:p>
            <a:r>
              <a:rPr lang="en-US" dirty="0" smtClean="0"/>
              <a:t>What are stops students from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being engaged?</a:t>
            </a:r>
          </a:p>
          <a:p>
            <a:endParaRPr lang="en-US" dirty="0"/>
          </a:p>
        </p:txBody>
      </p:sp>
      <p:pic>
        <p:nvPicPr>
          <p:cNvPr id="4" name="Picture 2" descr="Image result for cinnamon rol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52" y="3570379"/>
            <a:ext cx="2950448" cy="26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Discussions Yield Engagement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 smtClean="0"/>
              <a:t>Talk To The Experts:</a:t>
            </a:r>
          </a:p>
          <a:p>
            <a:r>
              <a:rPr lang="en-US" sz="6000" dirty="0" smtClean="0"/>
              <a:t>Successes?</a:t>
            </a:r>
          </a:p>
          <a:p>
            <a:r>
              <a:rPr lang="en-US" sz="6000" dirty="0" smtClean="0"/>
              <a:t>Frustrations?</a:t>
            </a:r>
          </a:p>
        </p:txBody>
      </p:sp>
    </p:spTree>
    <p:extLst>
      <p:ext uri="{BB962C8B-B14F-4D97-AF65-F5344CB8AC3E}">
        <p14:creationId xmlns:p14="http://schemas.microsoft.com/office/powerpoint/2010/main" val="23200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6431186" cy="3672508"/>
          </a:xfrm>
        </p:spPr>
        <p:txBody>
          <a:bodyPr/>
          <a:lstStyle/>
          <a:p>
            <a:r>
              <a:rPr lang="en-US" altLang="en-US" dirty="0" smtClean="0"/>
              <a:t>Anticipating</a:t>
            </a:r>
          </a:p>
          <a:p>
            <a:r>
              <a:rPr lang="en-US" altLang="en-US" dirty="0" smtClean="0"/>
              <a:t>Monitoring</a:t>
            </a:r>
          </a:p>
          <a:p>
            <a:r>
              <a:rPr lang="en-US" altLang="en-US" dirty="0" smtClean="0"/>
              <a:t>Selecting</a:t>
            </a:r>
          </a:p>
          <a:p>
            <a:r>
              <a:rPr lang="en-US" altLang="en-US" dirty="0" smtClean="0"/>
              <a:t>Sequencing</a:t>
            </a:r>
          </a:p>
          <a:p>
            <a:r>
              <a:rPr lang="en-US" altLang="en-US" dirty="0" smtClean="0"/>
              <a:t>Connecting</a:t>
            </a:r>
            <a:endParaRPr lang="en-US" altLang="en-US" dirty="0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788"/>
            <a:ext cx="9144000" cy="79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400955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5 </a:t>
            </a:r>
            <a:r>
              <a:rPr lang="en-US" altLang="en-US" sz="3800" dirty="0" smtClean="0">
                <a:solidFill>
                  <a:schemeClr val="bg1"/>
                </a:solidFill>
              </a:rPr>
              <a:t>Practices</a:t>
            </a:r>
            <a:r>
              <a:rPr lang="en-US" altLang="en-US" sz="4000" dirty="0" smtClean="0">
                <a:solidFill>
                  <a:schemeClr val="bg1"/>
                </a:solidFill>
              </a:rPr>
              <a:t> For Orchestrating Productive Mathematics </a:t>
            </a:r>
            <a:r>
              <a:rPr lang="en-US" altLang="en-US" sz="3800" dirty="0" smtClean="0">
                <a:solidFill>
                  <a:schemeClr val="bg1"/>
                </a:solidFill>
              </a:rPr>
              <a:t>Discussions</a:t>
            </a:r>
            <a:endParaRPr lang="en-US" altLang="en-US" sz="3800" dirty="0">
              <a:solidFill>
                <a:schemeClr val="bg1"/>
              </a:solidFill>
            </a:endParaRPr>
          </a:p>
        </p:txBody>
      </p:sp>
      <p:pic>
        <p:nvPicPr>
          <p:cNvPr id="7" name="Picture 2" descr="Image result for yellow h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73" y="3610120"/>
            <a:ext cx="100360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red h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2905" y="3670778"/>
            <a:ext cx="938470" cy="6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green h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16" y="5040598"/>
            <a:ext cx="100360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blue h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59" y="5009438"/>
            <a:ext cx="942925" cy="6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white h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82" y="5383498"/>
            <a:ext cx="928068" cy="6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53792" y="3746376"/>
            <a:ext cx="3590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ction Jackson" panose="00000400000000000000" pitchFamily="2" charset="0"/>
              </a:rPr>
              <a:t>6</a:t>
            </a:r>
          </a:p>
          <a:p>
            <a:pPr algn="ctr"/>
            <a:r>
              <a:rPr lang="en-US" sz="3200" dirty="0" smtClean="0">
                <a:latin typeface="Action Jackson" panose="00000400000000000000" pitchFamily="2" charset="0"/>
              </a:rPr>
              <a:t>Thinking Hats</a:t>
            </a:r>
            <a:endParaRPr lang="en-US" sz="3200" dirty="0">
              <a:latin typeface="Action Jackson" panose="00000400000000000000" pitchFamily="2" charset="0"/>
            </a:endParaRPr>
          </a:p>
        </p:txBody>
      </p:sp>
      <p:pic>
        <p:nvPicPr>
          <p:cNvPr id="179206" name="Picture 6" descr="Image result for black ha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25" y="3036048"/>
            <a:ext cx="1126949" cy="8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65304"/>
            <a:ext cx="1763688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MATH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9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 Sentence 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1512168"/>
          </a:xfrm>
        </p:spPr>
        <p:txBody>
          <a:bodyPr/>
          <a:lstStyle/>
          <a:p>
            <a:r>
              <a:rPr lang="en-US" sz="3600" dirty="0" smtClean="0"/>
              <a:t>Summarize the most important ideas from the article in one sentence.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72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Penny For Your Thoughts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sz="6000" dirty="0" smtClean="0"/>
              <a:t>In the year…</a:t>
            </a:r>
            <a:endParaRPr lang="en-US" sz="6000" dirty="0"/>
          </a:p>
        </p:txBody>
      </p:sp>
      <p:pic>
        <p:nvPicPr>
          <p:cNvPr id="181250" name="Picture 2" descr="Image result for pen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4591422" cy="45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238" y="4293096"/>
            <a:ext cx="5292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Building Community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051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052736"/>
            <a:ext cx="8964488" cy="3884587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Anticipating: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likely responses to challenging concepts?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Monitoring: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students’ actual responses to the tasks?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Selecting: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Choosing particular students to present their work during the whole-class discussion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Sequencing: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what order will you present student responses?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Connecting: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you bridge individual responses to key concepts in order 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objective? 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</a:rPr>
              <a:t>Purposeful Planning</a:t>
            </a:r>
            <a:endParaRPr lang="en-US" altLang="en-US" sz="3800" dirty="0">
              <a:solidFill>
                <a:schemeClr val="bg1"/>
              </a:solidFill>
            </a:endParaRPr>
          </a:p>
        </p:txBody>
      </p:sp>
      <p:pic>
        <p:nvPicPr>
          <p:cNvPr id="14" name="Picture 7" descr="Image result for eng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5769547"/>
            <a:ext cx="2952328" cy="11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6102</TotalTime>
  <Words>253</Words>
  <Application>Microsoft Office PowerPoint</Application>
  <PresentationFormat>On-screen Show (4:3)</PresentationFormat>
  <Paragraphs>53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Diseño predeterminado</vt:lpstr>
      <vt:lpstr>PowerPoint Presentation</vt:lpstr>
      <vt:lpstr>You Matter…</vt:lpstr>
      <vt:lpstr>Idea Wave</vt:lpstr>
      <vt:lpstr>Engagement</vt:lpstr>
      <vt:lpstr>Discussions Yield Engagement</vt:lpstr>
      <vt:lpstr>5 Practices For Orchestrating Productive Mathematics Discussions</vt:lpstr>
      <vt:lpstr>1 Sentence Summary</vt:lpstr>
      <vt:lpstr>Penny For Your Thoughts</vt:lpstr>
      <vt:lpstr>Purposeful Planning</vt:lpstr>
      <vt:lpstr>Engaging Students</vt:lpstr>
      <vt:lpstr>Engagement &amp; Discussions</vt:lpstr>
      <vt:lpstr>Brain Over-Load?</vt:lpstr>
      <vt:lpstr>Take-Aways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Mrs. Wagner</cp:lastModifiedBy>
  <cp:revision>763</cp:revision>
  <dcterms:created xsi:type="dcterms:W3CDTF">2010-05-23T14:28:12Z</dcterms:created>
  <dcterms:modified xsi:type="dcterms:W3CDTF">2016-10-07T19:05:19Z</dcterms:modified>
</cp:coreProperties>
</file>