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87" r:id="rId3"/>
    <p:sldId id="302" r:id="rId4"/>
    <p:sldId id="303" r:id="rId5"/>
    <p:sldId id="304" r:id="rId6"/>
    <p:sldId id="305" r:id="rId7"/>
    <p:sldId id="306" r:id="rId8"/>
    <p:sldId id="307" r:id="rId9"/>
    <p:sldId id="308" r:id="rId10"/>
    <p:sldId id="319" r:id="rId11"/>
    <p:sldId id="310" r:id="rId12"/>
    <p:sldId id="311" r:id="rId13"/>
    <p:sldId id="312" r:id="rId14"/>
    <p:sldId id="314" r:id="rId15"/>
    <p:sldId id="315" r:id="rId16"/>
    <p:sldId id="316" r:id="rId17"/>
    <p:sldId id="317" r:id="rId18"/>
    <p:sldId id="318" r:id="rId19"/>
    <p:sldId id="321" r:id="rId20"/>
    <p:sldId id="320"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3300"/>
    <a:srgbClr val="F3C88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4" autoAdjust="0"/>
    <p:restoredTop sz="97185" autoAdjust="0"/>
  </p:normalViewPr>
  <p:slideViewPr>
    <p:cSldViewPr>
      <p:cViewPr varScale="1">
        <p:scale>
          <a:sx n="72" d="100"/>
          <a:sy n="72" d="100"/>
        </p:scale>
        <p:origin x="-13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2253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A3C1B1C9-B7CA-4A2D-BE3C-F728C2ECE21A}" type="slidenum">
              <a:rPr lang="en-US"/>
              <a:pPr>
                <a:defRPr/>
              </a:pPr>
              <a:t>‹#›</a:t>
            </a:fld>
            <a:endParaRPr lang="en-US"/>
          </a:p>
        </p:txBody>
      </p:sp>
    </p:spTree>
    <p:extLst>
      <p:ext uri="{BB962C8B-B14F-4D97-AF65-F5344CB8AC3E}">
        <p14:creationId xmlns:p14="http://schemas.microsoft.com/office/powerpoint/2010/main" val="275922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4A77676-ACBA-4568-BF5C-8FAD451BE46E}" type="slidenum">
              <a:rPr lang="en-US" altLang="en-US" sz="1200" smtClean="0"/>
              <a:pPr eaLnBrk="1" hangingPunct="1"/>
              <a:t>1</a:t>
            </a:fld>
            <a:endParaRPr lang="en-US" altLang="en-US" sz="1200" smtClean="0"/>
          </a:p>
        </p:txBody>
      </p:sp>
      <p:sp>
        <p:nvSpPr>
          <p:cNvPr id="23555" name="Rectangle 2"/>
          <p:cNvSpPr>
            <a:spLocks noChangeArrowheads="1" noTextEdit="1"/>
          </p:cNvSpPr>
          <p:nvPr>
            <p:ph type="sldImg"/>
          </p:nvPr>
        </p:nvSpPr>
        <p:spPr>
          <a:solidFill>
            <a:srgbClr val="FFFFFF"/>
          </a:solidFill>
          <a:ln/>
        </p:spPr>
      </p:sp>
      <p:sp>
        <p:nvSpPr>
          <p:cNvPr id="235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r" eaLnBrk="1" hangingPunct="1"/>
            <a:fld id="{3E4CA3BC-FD81-4A36-BC8A-E64A89EF447D}" type="slidenum">
              <a:rPr lang="en-US" altLang="en-US" sz="1200"/>
              <a:pPr algn="r" eaLnBrk="1" hangingPunct="1"/>
              <a:t>10</a:t>
            </a:fld>
            <a:endParaRPr lang="en-US" altLang="en-US" sz="1200"/>
          </a:p>
        </p:txBody>
      </p:sp>
      <p:sp>
        <p:nvSpPr>
          <p:cNvPr id="32771" name="Rectangle 2"/>
          <p:cNvSpPr>
            <a:spLocks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0103CCB-4721-4415-B12E-63410BAF9135}" type="slidenum">
              <a:rPr lang="en-US" altLang="en-US" sz="1200" smtClean="0"/>
              <a:pPr eaLnBrk="1" hangingPunct="1"/>
              <a:t>11</a:t>
            </a:fld>
            <a:endParaRPr lang="en-US" altLang="en-US" sz="1200" smtClean="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43C316F-EE61-4C1F-BC7B-B1F0EAF383D3}" type="slidenum">
              <a:rPr lang="en-US" altLang="en-US" sz="1200" smtClean="0"/>
              <a:pPr eaLnBrk="1" hangingPunct="1"/>
              <a:t>12</a:t>
            </a:fld>
            <a:endParaRPr lang="en-US" altLang="en-US" sz="1200"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A5DDEEE-C047-4EAD-955F-24996C8A7C1E}" type="slidenum">
              <a:rPr lang="en-US" altLang="en-US" sz="1200" smtClean="0"/>
              <a:pPr eaLnBrk="1" hangingPunct="1"/>
              <a:t>13</a:t>
            </a:fld>
            <a:endParaRPr lang="en-US" altLang="en-US" sz="1200"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027B570-5A63-42E2-B732-061A9C0E231B}" type="slidenum">
              <a:rPr lang="en-US" altLang="en-US" sz="1200" smtClean="0"/>
              <a:pPr eaLnBrk="1" hangingPunct="1"/>
              <a:t>14</a:t>
            </a:fld>
            <a:endParaRPr lang="en-US" altLang="en-US" sz="1200"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C6F0200-B84C-49D6-8506-86D0C9777BC0}" type="slidenum">
              <a:rPr lang="en-US" altLang="en-US" sz="1200" smtClean="0"/>
              <a:pPr eaLnBrk="1" hangingPunct="1"/>
              <a:t>15</a:t>
            </a:fld>
            <a:endParaRPr lang="en-US" altLang="en-US" sz="1200"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BF97BAC-06E9-455B-981C-D3EAE9CD95CC}" type="slidenum">
              <a:rPr lang="en-US" altLang="en-US" sz="1200" smtClean="0"/>
              <a:pPr eaLnBrk="1" hangingPunct="1"/>
              <a:t>16</a:t>
            </a:fld>
            <a:endParaRPr lang="en-US" altLang="en-US" sz="1200"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1A841DA-E3EB-496F-A927-894EE646F79D}" type="slidenum">
              <a:rPr lang="en-US" altLang="en-US" sz="1200" smtClean="0"/>
              <a:pPr eaLnBrk="1" hangingPunct="1"/>
              <a:t>17</a:t>
            </a:fld>
            <a:endParaRPr lang="en-US" altLang="en-US" sz="1200"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0B83CC6-A22E-4971-BDC5-14A68BB0C0DE}" type="slidenum">
              <a:rPr lang="en-US" altLang="en-US" sz="1200" smtClean="0"/>
              <a:pPr eaLnBrk="1" hangingPunct="1"/>
              <a:t>18</a:t>
            </a:fld>
            <a:endParaRPr lang="en-US" altLang="en-US" sz="1200"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D70F720-2CD2-4424-B573-DD79D394F93D}" type="slidenum">
              <a:rPr lang="en-US" altLang="en-US" sz="1200" smtClean="0"/>
              <a:pPr eaLnBrk="1" hangingPunct="1"/>
              <a:t>19</a:t>
            </a:fld>
            <a:endParaRPr lang="en-US" altLang="en-US" sz="1200" smtClean="0"/>
          </a:p>
        </p:txBody>
      </p:sp>
      <p:sp>
        <p:nvSpPr>
          <p:cNvPr id="41987" name="Rectangle 2"/>
          <p:cNvSpPr>
            <a:spLocks noChangeArrowheads="1" noTextEdit="1"/>
          </p:cNvSpPr>
          <p:nvPr>
            <p:ph type="sldImg"/>
          </p:nvPr>
        </p:nvSpPr>
        <p:spPr>
          <a:solidFill>
            <a:srgbClr val="FFFFFF"/>
          </a:solidFill>
          <a:ln/>
        </p:spPr>
      </p:sp>
      <p:sp>
        <p:nvSpPr>
          <p:cNvPr id="419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31A7C29-5B2A-4215-AE98-72B84C35D923}" type="slidenum">
              <a:rPr lang="en-US" altLang="en-US" sz="1200" smtClean="0"/>
              <a:pPr eaLnBrk="1" hangingPunct="1"/>
              <a:t>2</a:t>
            </a:fld>
            <a:endParaRPr lang="en-US" altLang="en-US" sz="1200" smtClean="0"/>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CD6E2FD-EECB-4184-B245-5CC9D36A6B6C}" type="slidenum">
              <a:rPr lang="en-US" altLang="en-US" sz="1200" smtClean="0"/>
              <a:pPr eaLnBrk="1" hangingPunct="1"/>
              <a:t>20</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4390C91-2CA4-4FC8-9DD9-C9658680DE59}" type="slidenum">
              <a:rPr lang="en-US" altLang="en-US" sz="1200" smtClean="0"/>
              <a:pPr eaLnBrk="1" hangingPunct="1"/>
              <a:t>3</a:t>
            </a:fld>
            <a:endParaRPr lang="en-US" altLang="en-US" sz="1200" smtClean="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DBF3C17-F32B-4A22-8A35-F6D9FB9386C0}" type="slidenum">
              <a:rPr lang="en-US" altLang="en-US" sz="1200" smtClean="0"/>
              <a:pPr eaLnBrk="1" hangingPunct="1"/>
              <a:t>4</a:t>
            </a:fld>
            <a:endParaRPr lang="en-US" altLang="en-US" sz="1200" smtClean="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A70263B-85FD-4AA3-8AEB-2D62D4E544B4}" type="slidenum">
              <a:rPr lang="en-US" altLang="en-US" sz="1200" smtClean="0"/>
              <a:pPr eaLnBrk="1" hangingPunct="1"/>
              <a:t>5</a:t>
            </a:fld>
            <a:endParaRPr lang="en-US" altLang="en-US" sz="1200" smtClean="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51376E1-8195-4867-965A-4BBF2B040869}" type="slidenum">
              <a:rPr lang="en-US" altLang="en-US" sz="1200" smtClean="0"/>
              <a:pPr eaLnBrk="1" hangingPunct="1"/>
              <a:t>6</a:t>
            </a:fld>
            <a:endParaRPr lang="en-US" altLang="en-US" sz="1200" smtClean="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CAC8C16-1FA5-4D5E-A72C-06C779DE95BC}" type="slidenum">
              <a:rPr lang="en-US" altLang="en-US" sz="1200" smtClean="0"/>
              <a:pPr eaLnBrk="1" hangingPunct="1"/>
              <a:t>7</a:t>
            </a:fld>
            <a:endParaRPr lang="en-US" altLang="en-US" sz="1200" smtClean="0"/>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C5C142B-7AC1-418B-AC27-A6BC1705FF9B}" type="slidenum">
              <a:rPr lang="en-US" altLang="en-US" sz="1200" smtClean="0"/>
              <a:pPr eaLnBrk="1" hangingPunct="1"/>
              <a:t>8</a:t>
            </a:fld>
            <a:endParaRPr lang="en-US" altLang="en-US" sz="1200" smtClean="0"/>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5D18F32-5DFD-4794-96DD-127CDB3EEBF3}" type="slidenum">
              <a:rPr lang="en-US" altLang="en-US" sz="1200" smtClean="0"/>
              <a:pPr eaLnBrk="1" hangingPunct="1"/>
              <a:t>9</a:t>
            </a:fld>
            <a:endParaRPr lang="en-US" altLang="en-US" sz="1200"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812AA3-DCFC-470A-BB5C-D33C4F2DA046}" type="slidenum">
              <a:rPr lang="en-US"/>
              <a:pPr>
                <a:defRPr/>
              </a:pPr>
              <a:t>‹#›</a:t>
            </a:fld>
            <a:endParaRPr lang="en-US"/>
          </a:p>
        </p:txBody>
      </p:sp>
    </p:spTree>
    <p:extLst>
      <p:ext uri="{BB962C8B-B14F-4D97-AF65-F5344CB8AC3E}">
        <p14:creationId xmlns:p14="http://schemas.microsoft.com/office/powerpoint/2010/main" val="214943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99F7F-7A9E-4E14-90E2-E7A9F75DEED8}" type="slidenum">
              <a:rPr lang="en-US"/>
              <a:pPr>
                <a:defRPr/>
              </a:pPr>
              <a:t>‹#›</a:t>
            </a:fld>
            <a:endParaRPr lang="en-US"/>
          </a:p>
        </p:txBody>
      </p:sp>
    </p:spTree>
    <p:extLst>
      <p:ext uri="{BB962C8B-B14F-4D97-AF65-F5344CB8AC3E}">
        <p14:creationId xmlns:p14="http://schemas.microsoft.com/office/powerpoint/2010/main" val="205486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E40E0-93C2-4CA0-BD09-FA36ECC3A256}" type="slidenum">
              <a:rPr lang="en-US"/>
              <a:pPr>
                <a:defRPr/>
              </a:pPr>
              <a:t>‹#›</a:t>
            </a:fld>
            <a:endParaRPr lang="en-US"/>
          </a:p>
        </p:txBody>
      </p:sp>
    </p:spTree>
    <p:extLst>
      <p:ext uri="{BB962C8B-B14F-4D97-AF65-F5344CB8AC3E}">
        <p14:creationId xmlns:p14="http://schemas.microsoft.com/office/powerpoint/2010/main" val="70167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057B65-A0E8-4231-8A8E-3C9942C3AE1B}" type="slidenum">
              <a:rPr lang="en-US"/>
              <a:pPr>
                <a:defRPr/>
              </a:pPr>
              <a:t>‹#›</a:t>
            </a:fld>
            <a:endParaRPr lang="en-US"/>
          </a:p>
        </p:txBody>
      </p:sp>
    </p:spTree>
    <p:extLst>
      <p:ext uri="{BB962C8B-B14F-4D97-AF65-F5344CB8AC3E}">
        <p14:creationId xmlns:p14="http://schemas.microsoft.com/office/powerpoint/2010/main" val="181684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F8EF9-3BC6-433E-8B4F-C4E774013962}" type="slidenum">
              <a:rPr lang="en-US"/>
              <a:pPr>
                <a:defRPr/>
              </a:pPr>
              <a:t>‹#›</a:t>
            </a:fld>
            <a:endParaRPr lang="en-US"/>
          </a:p>
        </p:txBody>
      </p:sp>
    </p:spTree>
    <p:extLst>
      <p:ext uri="{BB962C8B-B14F-4D97-AF65-F5344CB8AC3E}">
        <p14:creationId xmlns:p14="http://schemas.microsoft.com/office/powerpoint/2010/main" val="392995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E50F0-9C20-4A12-AD7D-5F73CE124A9D}" type="slidenum">
              <a:rPr lang="en-US"/>
              <a:pPr>
                <a:defRPr/>
              </a:pPr>
              <a:t>‹#›</a:t>
            </a:fld>
            <a:endParaRPr lang="en-US"/>
          </a:p>
        </p:txBody>
      </p:sp>
    </p:spTree>
    <p:extLst>
      <p:ext uri="{BB962C8B-B14F-4D97-AF65-F5344CB8AC3E}">
        <p14:creationId xmlns:p14="http://schemas.microsoft.com/office/powerpoint/2010/main" val="137739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668744-415E-4B3A-A104-FA944D9F86FD}" type="slidenum">
              <a:rPr lang="en-US"/>
              <a:pPr>
                <a:defRPr/>
              </a:pPr>
              <a:t>‹#›</a:t>
            </a:fld>
            <a:endParaRPr lang="en-US"/>
          </a:p>
        </p:txBody>
      </p:sp>
    </p:spTree>
    <p:extLst>
      <p:ext uri="{BB962C8B-B14F-4D97-AF65-F5344CB8AC3E}">
        <p14:creationId xmlns:p14="http://schemas.microsoft.com/office/powerpoint/2010/main" val="205067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298AF5-579A-462E-BF87-A38716D2437B}" type="slidenum">
              <a:rPr lang="en-US"/>
              <a:pPr>
                <a:defRPr/>
              </a:pPr>
              <a:t>‹#›</a:t>
            </a:fld>
            <a:endParaRPr lang="en-US"/>
          </a:p>
        </p:txBody>
      </p:sp>
    </p:spTree>
    <p:extLst>
      <p:ext uri="{BB962C8B-B14F-4D97-AF65-F5344CB8AC3E}">
        <p14:creationId xmlns:p14="http://schemas.microsoft.com/office/powerpoint/2010/main" val="404017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AC1C96-543C-49AD-B886-B4C37BF912A7}" type="slidenum">
              <a:rPr lang="en-US"/>
              <a:pPr>
                <a:defRPr/>
              </a:pPr>
              <a:t>‹#›</a:t>
            </a:fld>
            <a:endParaRPr lang="en-US"/>
          </a:p>
        </p:txBody>
      </p:sp>
    </p:spTree>
    <p:extLst>
      <p:ext uri="{BB962C8B-B14F-4D97-AF65-F5344CB8AC3E}">
        <p14:creationId xmlns:p14="http://schemas.microsoft.com/office/powerpoint/2010/main" val="270548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A16FC4-A100-43A0-925C-0639E2660CFE}" type="slidenum">
              <a:rPr lang="en-US"/>
              <a:pPr>
                <a:defRPr/>
              </a:pPr>
              <a:t>‹#›</a:t>
            </a:fld>
            <a:endParaRPr lang="en-US"/>
          </a:p>
        </p:txBody>
      </p:sp>
    </p:spTree>
    <p:extLst>
      <p:ext uri="{BB962C8B-B14F-4D97-AF65-F5344CB8AC3E}">
        <p14:creationId xmlns:p14="http://schemas.microsoft.com/office/powerpoint/2010/main" val="393529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56244B-D37B-4AC1-B63A-DBBE41D522B1}" type="slidenum">
              <a:rPr lang="en-US"/>
              <a:pPr>
                <a:defRPr/>
              </a:pPr>
              <a:t>‹#›</a:t>
            </a:fld>
            <a:endParaRPr lang="en-US"/>
          </a:p>
        </p:txBody>
      </p:sp>
    </p:spTree>
    <p:extLst>
      <p:ext uri="{BB962C8B-B14F-4D97-AF65-F5344CB8AC3E}">
        <p14:creationId xmlns:p14="http://schemas.microsoft.com/office/powerpoint/2010/main" val="96824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0485CD-22DA-4912-9A03-A078A0C61BC2}" type="slidenum">
              <a:rPr lang="en-US"/>
              <a:pPr>
                <a:defRPr/>
              </a:pPr>
              <a:t>‹#›</a:t>
            </a:fld>
            <a:endParaRPr lang="en-US"/>
          </a:p>
        </p:txBody>
      </p:sp>
    </p:spTree>
    <p:extLst>
      <p:ext uri="{BB962C8B-B14F-4D97-AF65-F5344CB8AC3E}">
        <p14:creationId xmlns:p14="http://schemas.microsoft.com/office/powerpoint/2010/main" val="365967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CC3300">
                <a:alpha val="83922"/>
              </a:srgbClr>
            </a:gs>
            <a:gs pos="11000">
              <a:schemeClr val="accent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97D91416-B77D-43DD-BEB1-038E131B9F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ativeamericans.mrdonn.org/index.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pppst.com/clipar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pppst.com/clipart.html" TargetMode="External"/><Relationship Id="rId5" Type="http://schemas.openxmlformats.org/officeDocument/2006/relationships/hyperlink" Target="http://nativeamericans.mrdonn.org/index.html" TargetMode="External"/><Relationship Id="rId4" Type="http://schemas.openxmlformats.org/officeDocument/2006/relationships/hyperlink" Target="http://nativeamericans.mrdonn.org/northwes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pppst.com/themes.htm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www.pppst.com/index.html"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609600"/>
            <a:ext cx="8001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4000">
                <a:solidFill>
                  <a:srgbClr val="990000"/>
                </a:solidFill>
                <a:latin typeface="Sylfaen" pitchFamily="18"/>
              </a:rPr>
              <a:t>How Raven Stole Crow’s Potlatch</a:t>
            </a:r>
          </a:p>
          <a:p>
            <a:pPr algn="ctr" eaLnBrk="1" hangingPunct="1"/>
            <a:r>
              <a:rPr lang="en-US" altLang="en-US" sz="3600">
                <a:latin typeface="Sylfaen" pitchFamily="18"/>
              </a:rPr>
              <a:t>A Native American Story</a:t>
            </a:r>
          </a:p>
          <a:p>
            <a:pPr algn="ctr" eaLnBrk="1" hangingPunct="1"/>
            <a:r>
              <a:rPr lang="en-US" altLang="en-US" sz="2000">
                <a:latin typeface="Sylfaen" pitchFamily="18"/>
              </a:rPr>
              <a:t>Loosely based on a Northwest Pacific Indian Myth</a:t>
            </a:r>
          </a:p>
        </p:txBody>
      </p:sp>
      <p:sp>
        <p:nvSpPr>
          <p:cNvPr id="2051" name="Text Box 3"/>
          <p:cNvSpPr txBox="1">
            <a:spLocks noChangeArrowheads="1"/>
          </p:cNvSpPr>
          <p:nvPr/>
        </p:nvSpPr>
        <p:spPr bwMode="auto">
          <a:xfrm>
            <a:off x="990600" y="3733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Times New Roman" charset="0"/>
              </a:rPr>
              <a:t>There are many tales of Raven the Trickster in Native American myths and legends. This is one of them.  </a:t>
            </a:r>
            <a:r>
              <a:rPr lang="en-US" altLang="en-US">
                <a:latin typeface="Arial" charset="0"/>
              </a:rPr>
              <a:t> </a:t>
            </a:r>
          </a:p>
        </p:txBody>
      </p:sp>
      <p:sp>
        <p:nvSpPr>
          <p:cNvPr id="2052" name="Text Box 6"/>
          <p:cNvSpPr txBox="1">
            <a:spLocks noChangeArrowheads="1"/>
          </p:cNvSpPr>
          <p:nvPr/>
        </p:nvSpPr>
        <p:spPr bwMode="auto">
          <a:xfrm>
            <a:off x="2133600" y="5181600"/>
            <a:ext cx="541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2000">
                <a:latin typeface="Sylfaen" pitchFamily="18"/>
              </a:rPr>
              <a:t>Retold by </a:t>
            </a:r>
            <a:r>
              <a:rPr lang="en-US" altLang="en-US" sz="2000">
                <a:solidFill>
                  <a:srgbClr val="CC3300"/>
                </a:solidFill>
                <a:latin typeface="Sylfaen" pitchFamily="18"/>
                <a:hlinkClick r:id="rId3"/>
              </a:rPr>
              <a:t>Lin Donn</a:t>
            </a:r>
            <a:r>
              <a:rPr lang="en-US" altLang="en-US" sz="2000">
                <a:latin typeface="Sylfaen" pitchFamily="18"/>
              </a:rPr>
              <a:t/>
            </a:r>
            <a:br>
              <a:rPr lang="en-US" altLang="en-US" sz="2000">
                <a:latin typeface="Sylfaen" pitchFamily="18"/>
              </a:rPr>
            </a:br>
            <a:r>
              <a:rPr lang="en-US" altLang="en-US" sz="2000">
                <a:latin typeface="Sylfaen" pitchFamily="18"/>
              </a:rPr>
              <a:t>Illustrated by </a:t>
            </a:r>
            <a:r>
              <a:rPr lang="en-US" altLang="en-US" sz="2000">
                <a:latin typeface="Sylfaen" pitchFamily="18"/>
                <a:hlinkClick r:id="rId4"/>
              </a:rPr>
              <a:t>Phillip Martin</a:t>
            </a:r>
            <a:endParaRPr lang="en-US" altLang="en-US"/>
          </a:p>
        </p:txBody>
      </p:sp>
      <p:pic>
        <p:nvPicPr>
          <p:cNvPr id="2053" name="Picture 7" descr="raven_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62200"/>
            <a:ext cx="2868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14375" y="1524000"/>
            <a:ext cx="7858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“I’m having a potlatch,” Raven told all the animals in the forest. “At Crow’s house. Come to the back door. That way, you won’t have to wait with the crowd to get in.”   </a:t>
            </a:r>
          </a:p>
        </p:txBody>
      </p:sp>
      <p:sp>
        <p:nvSpPr>
          <p:cNvPr id="11267"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sp>
        <p:nvSpPr>
          <p:cNvPr id="11268" name="TextBox 3"/>
          <p:cNvSpPr txBox="1">
            <a:spLocks noChangeArrowheads="1"/>
          </p:cNvSpPr>
          <p:nvPr/>
        </p:nvSpPr>
        <p:spPr bwMode="auto">
          <a:xfrm>
            <a:off x="3143250" y="2971800"/>
            <a:ext cx="58578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Finally, the big day arrived.  Everyone came to Raven's potlatch except the animals that had flown south for the winter, and the animals that were snoozing away in their caves and burrows. Everyone, that is, except Squirrel. Raven had not invited Squirrel. </a:t>
            </a:r>
          </a:p>
          <a:p>
            <a:pPr eaLnBrk="1" hangingPunct="1"/>
            <a:endParaRPr lang="en-US" altLang="en-US"/>
          </a:p>
        </p:txBody>
      </p:sp>
      <p:pic>
        <p:nvPicPr>
          <p:cNvPr id="11269" name="Picture 4" descr="raven10.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214688"/>
            <a:ext cx="2357437"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box(in)">
                                      <p:cBhvr>
                                        <p:cTn id="7" dur="5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14375" y="1676400"/>
            <a:ext cx="8072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“There’s Elk," Raven called out. Raven soared off, supposedly to see who else was approaching. Instead, Raven quickly circled around and landed behind Crow's house. Raven used his magic powers to turn himself into  Elk. He hurried to Crow’s front door. </a:t>
            </a:r>
          </a:p>
        </p:txBody>
      </p:sp>
      <p:sp>
        <p:nvSpPr>
          <p:cNvPr id="12291"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12292" name="Picture 3" descr="raven1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413250"/>
            <a:ext cx="71437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raven06.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5338" y="4572000"/>
            <a:ext cx="1236662"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14375" y="3714750"/>
            <a:ext cx="7929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"Welcome to my potlatch, Elk!" Crow welcomed Raven the Elk excitedly.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643313" y="1447800"/>
            <a:ext cx="4786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"Thank you for inviting me, Crow,”  replied Raven, pretending to be Elk.  “I can’t wait to hear your beautiful voice!” Raven the Elk lowered his head and entered Crow's house. </a:t>
            </a:r>
          </a:p>
        </p:txBody>
      </p:sp>
      <p:sp>
        <p:nvSpPr>
          <p:cNvPr id="13315"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13316" name="Picture 3" descr="raven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500188"/>
            <a:ext cx="2716213"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43313" y="4000500"/>
            <a:ext cx="52149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Raven flew out the back door, and changed himself into Rabbit. He hopped around to the front of Crow's house.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752600"/>
            <a:ext cx="556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“Welcome Rabbit” cried Crow excitedly.</a:t>
            </a:r>
          </a:p>
        </p:txBody>
      </p:sp>
      <p:sp>
        <p:nvSpPr>
          <p:cNvPr id="14339"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14340" name="Picture 3" descr="raven1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981200"/>
            <a:ext cx="423862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71500" y="3643313"/>
            <a:ext cx="5286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And so it went. Crow stood by his front door, welcoming what he thought were all the animals of the forest. </a:t>
            </a:r>
          </a:p>
        </p:txBody>
      </p:sp>
      <p:sp>
        <p:nvSpPr>
          <p:cNvPr id="6" name="TextBox 5"/>
          <p:cNvSpPr txBox="1">
            <a:spLocks noChangeArrowheads="1"/>
          </p:cNvSpPr>
          <p:nvPr/>
        </p:nvSpPr>
        <p:spPr bwMode="auto">
          <a:xfrm>
            <a:off x="571500" y="5357813"/>
            <a:ext cx="4857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But really, each and every animal was only Raven in disguise. </a:t>
            </a:r>
            <a:endParaRPr lang="en-US" altLang="en-US"/>
          </a:p>
        </p:txBody>
      </p:sp>
      <p:sp>
        <p:nvSpPr>
          <p:cNvPr id="7" name="TextBox 6"/>
          <p:cNvSpPr txBox="1">
            <a:spLocks noChangeArrowheads="1"/>
          </p:cNvSpPr>
          <p:nvPr/>
        </p:nvSpPr>
        <p:spPr bwMode="auto">
          <a:xfrm>
            <a:off x="571500" y="2286000"/>
            <a:ext cx="600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“Thank you for inviting me,” said Raven, who was pretending to be Rabbit. “I can’t wait to hear you sing!”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lever 6.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8511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2"/>
          <p:cNvSpPr txBox="1">
            <a:spLocks noChangeArrowheads="1"/>
          </p:cNvSpPr>
          <p:nvPr/>
        </p:nvSpPr>
        <p:spPr bwMode="auto">
          <a:xfrm>
            <a:off x="714375" y="1676400"/>
            <a:ext cx="814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a:latin typeface="Arial" charset="0"/>
              <a:cs typeface="Arial" charset="0"/>
            </a:endParaRPr>
          </a:p>
        </p:txBody>
      </p:sp>
      <p:sp>
        <p:nvSpPr>
          <p:cNvPr id="15364"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sp>
        <p:nvSpPr>
          <p:cNvPr id="15365" name="TextBox 3"/>
          <p:cNvSpPr txBox="1">
            <a:spLocks noChangeArrowheads="1"/>
          </p:cNvSpPr>
          <p:nvPr/>
        </p:nvSpPr>
        <p:spPr bwMode="auto">
          <a:xfrm>
            <a:off x="4038600" y="1524000"/>
            <a:ext cx="4648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As for Raven, when he wasn’t busy tricking Crow, Raven stood at the back door, welcoming all the guests to “his” potlatch. </a:t>
            </a:r>
          </a:p>
        </p:txBody>
      </p:sp>
      <p:pic>
        <p:nvPicPr>
          <p:cNvPr id="15366" name="Picture 6" descr="raven14.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2306638"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4071938" y="3429000"/>
            <a:ext cx="471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Raven was a bit winded from all his running about, but he found the whole thing delightful.</a:t>
            </a:r>
          </a:p>
        </p:txBody>
      </p:sp>
      <p:sp>
        <p:nvSpPr>
          <p:cNvPr id="8" name="TextBox 7"/>
          <p:cNvSpPr txBox="1">
            <a:spLocks noChangeArrowheads="1"/>
          </p:cNvSpPr>
          <p:nvPr/>
        </p:nvSpPr>
        <p:spPr bwMode="auto">
          <a:xfrm>
            <a:off x="4071938" y="4786313"/>
            <a:ext cx="442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No one suspected a thing!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42938" y="1676400"/>
            <a:ext cx="785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When all the real guests had entered through Crow's back door, Raven dragged Crow away from the front door, and pushed him into the middle of the room. </a:t>
            </a:r>
          </a:p>
        </p:txBody>
      </p:sp>
      <p:sp>
        <p:nvSpPr>
          <p:cNvPr id="16387"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sp>
        <p:nvSpPr>
          <p:cNvPr id="5" name="Rectangle 4"/>
          <p:cNvSpPr>
            <a:spLocks noChangeArrowheads="1"/>
          </p:cNvSpPr>
          <p:nvPr/>
        </p:nvSpPr>
        <p:spPr bwMode="auto">
          <a:xfrm>
            <a:off x="642938" y="3071813"/>
            <a:ext cx="5286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"Crow is going to sing for us," Raven shouted over the noise of the party. Crow's singing received huge cheers. "One more song, Crow," called Raven, over and over. </a:t>
            </a:r>
          </a:p>
        </p:txBody>
      </p:sp>
      <p:pic>
        <p:nvPicPr>
          <p:cNvPr id="16389" name="Picture 3" descr="raven0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2786063"/>
            <a:ext cx="2643188"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42938" y="5143500"/>
            <a:ext cx="5072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Bursting with happiness, Crow sang and sang until his voice was hoarse.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752600"/>
            <a:ext cx="5253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It was a wonderful party. At the end of the potlatch, each guest received a package of food to take home.  </a:t>
            </a:r>
          </a:p>
        </p:txBody>
      </p:sp>
      <p:sp>
        <p:nvSpPr>
          <p:cNvPr id="17411"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17412" name="Picture 3" descr="raven16.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643063"/>
            <a:ext cx="3360738"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71500" y="3071813"/>
            <a:ext cx="5143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"Thank you for inviting me to your potlatch," each guest thanked Raven.  </a:t>
            </a:r>
          </a:p>
        </p:txBody>
      </p:sp>
      <p:sp>
        <p:nvSpPr>
          <p:cNvPr id="6" name="TextBox 5"/>
          <p:cNvSpPr txBox="1">
            <a:spLocks noChangeArrowheads="1"/>
          </p:cNvSpPr>
          <p:nvPr/>
        </p:nvSpPr>
        <p:spPr bwMode="auto">
          <a:xfrm>
            <a:off x="571500" y="4429125"/>
            <a:ext cx="4857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Crow tilted his head in puzzlement. He tried to tell his guests that this was </a:t>
            </a:r>
            <a:r>
              <a:rPr lang="en-US" altLang="en-US" b="1">
                <a:latin typeface="Arial" charset="0"/>
                <a:cs typeface="Arial" charset="0"/>
              </a:rPr>
              <a:t>HIS</a:t>
            </a:r>
            <a:r>
              <a:rPr lang="en-US" altLang="en-US">
                <a:latin typeface="Arial" charset="0"/>
                <a:cs typeface="Arial" charset="0"/>
              </a:rPr>
              <a:t> potlatch.  But Crow's voice was gone.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214813" y="1524000"/>
            <a:ext cx="4286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That winter, as he knew he would, Raven received invitations to many potlatches. Raven had a wonderful time, laughing and eating.  At each potlatch, he received a package of food to take home.</a:t>
            </a:r>
          </a:p>
        </p:txBody>
      </p:sp>
      <p:sp>
        <p:nvSpPr>
          <p:cNvPr id="18435"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18436" name="Picture 3" descr="raven1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143000"/>
            <a:ext cx="314325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214813" y="4429125"/>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But no one invited Crow.  After all, Crow had never invited </a:t>
            </a:r>
            <a:r>
              <a:rPr lang="en-US" altLang="en-US" i="1">
                <a:latin typeface="Arial" charset="0"/>
                <a:cs typeface="Arial" charset="0"/>
              </a:rPr>
              <a:t>them</a:t>
            </a:r>
            <a:r>
              <a:rPr lang="en-US" altLang="en-US">
                <a:latin typeface="Arial" charset="0"/>
                <a:cs typeface="Arial" charset="0"/>
              </a:rPr>
              <a:t> to a party.  Why should they invite </a:t>
            </a:r>
            <a:r>
              <a:rPr lang="en-US" altLang="en-US" i="1">
                <a:latin typeface="Arial" charset="0"/>
                <a:cs typeface="Arial" charset="0"/>
              </a:rPr>
              <a:t>him</a:t>
            </a:r>
            <a:r>
              <a:rPr lang="en-US" altLang="en-US">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14375" y="1676400"/>
            <a:ext cx="4071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Poor Crow.  To eat that winter, he had to beg scraps of food from the People. </a:t>
            </a:r>
          </a:p>
        </p:txBody>
      </p:sp>
      <p:sp>
        <p:nvSpPr>
          <p:cNvPr id="19459"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19460" name="Picture 3" descr="raven1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357188"/>
            <a:ext cx="43529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42938" y="3000375"/>
            <a:ext cx="3929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Crow could not even tell anyone what Raven had done. Crow had lost his beautiful voice forever. The only sound he could make was a shrill "caw caw".  </a:t>
            </a:r>
          </a:p>
        </p:txBody>
      </p:sp>
      <p:sp>
        <p:nvSpPr>
          <p:cNvPr id="7" name="TextBox 6"/>
          <p:cNvSpPr txBox="1">
            <a:spLocks noChangeArrowheads="1"/>
          </p:cNvSpPr>
          <p:nvPr/>
        </p:nvSpPr>
        <p:spPr bwMode="auto">
          <a:xfrm>
            <a:off x="642938" y="5500688"/>
            <a:ext cx="4214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And that, I'm afraid, did not help him at all.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43000" y="609600"/>
            <a:ext cx="7064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5400">
                <a:solidFill>
                  <a:schemeClr val="hlink"/>
                </a:solidFill>
                <a:latin typeface="Sylfaen" pitchFamily="18"/>
              </a:rPr>
              <a:t>Learn More</a:t>
            </a:r>
            <a:endParaRPr lang="en-US" altLang="en-US" sz="3600">
              <a:latin typeface="Sylfaen" pitchFamily="18"/>
            </a:endParaRPr>
          </a:p>
        </p:txBody>
      </p:sp>
      <p:sp>
        <p:nvSpPr>
          <p:cNvPr id="20483" name="Text Box 3"/>
          <p:cNvSpPr txBox="1">
            <a:spLocks noChangeArrowheads="1"/>
          </p:cNvSpPr>
          <p:nvPr/>
        </p:nvSpPr>
        <p:spPr bwMode="auto">
          <a:xfrm>
            <a:off x="4786313" y="1714500"/>
            <a:ext cx="3786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a:latin typeface="Arial" charset="0"/>
              </a:rPr>
              <a:t/>
            </a:r>
            <a:br>
              <a:rPr lang="en-US" altLang="en-US">
                <a:latin typeface="Arial" charset="0"/>
              </a:rPr>
            </a:br>
            <a:endParaRPr lang="en-US" altLang="en-US">
              <a:latin typeface="Arial" charset="0"/>
            </a:endParaRPr>
          </a:p>
        </p:txBody>
      </p:sp>
      <p:pic>
        <p:nvPicPr>
          <p:cNvPr id="20484" name="Picture 5" descr="aaaam.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571625"/>
            <a:ext cx="39719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4714875" y="1928813"/>
            <a:ext cx="40719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t>To learn more about the Pacific NW Indians, go here: </a:t>
            </a:r>
            <a:r>
              <a:rPr lang="en-US" altLang="en-US" b="1">
                <a:hlinkClick r:id="rId4"/>
              </a:rPr>
              <a:t>NW Pacific Coastal Indians</a:t>
            </a:r>
            <a:endParaRPr lang="en-US" altLang="en-US" b="1"/>
          </a:p>
          <a:p>
            <a:pPr eaLnBrk="1" hangingPunct="1"/>
            <a:r>
              <a:rPr lang="en-US" altLang="en-US" b="1"/>
              <a:t/>
            </a:r>
            <a:br>
              <a:rPr lang="en-US" altLang="en-US" b="1"/>
            </a:br>
            <a:r>
              <a:rPr lang="en-US" altLang="en-US"/>
              <a:t>To learn more about Native Americans, go here: </a:t>
            </a:r>
          </a:p>
          <a:p>
            <a:pPr eaLnBrk="1" hangingPunct="1"/>
            <a:r>
              <a:rPr lang="en-US" altLang="en-US" b="1">
                <a:hlinkClick r:id="rId5"/>
              </a:rPr>
              <a:t>Native Americans </a:t>
            </a:r>
            <a:endParaRPr lang="en-US" altLang="en-US" b="1"/>
          </a:p>
          <a:p>
            <a:pPr eaLnBrk="1" hangingPunct="1"/>
            <a:r>
              <a:rPr lang="en-US" altLang="en-US" b="1"/>
              <a:t/>
            </a:r>
            <a:br>
              <a:rPr lang="en-US" altLang="en-US" b="1"/>
            </a:br>
            <a:r>
              <a:rPr lang="en-US" altLang="en-US"/>
              <a:t>For free clipart, go here:</a:t>
            </a:r>
          </a:p>
          <a:p>
            <a:pPr eaLnBrk="1" hangingPunct="1"/>
            <a:r>
              <a:rPr lang="en-US" altLang="en-US" b="1">
                <a:hlinkClick r:id="rId6"/>
              </a:rPr>
              <a:t>Free Native American Clipart</a:t>
            </a:r>
            <a:endParaRPr lang="en-US" alt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14375" y="16764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Once upon a time, a long time ago, there lived a magical bird named Raven. Raven was a shape shifter. He could</a:t>
            </a:r>
          </a:p>
        </p:txBody>
      </p:sp>
      <p:sp>
        <p:nvSpPr>
          <p:cNvPr id="3075"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3076" name="Picture 3" descr="raven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2643188"/>
            <a:ext cx="435768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714375" y="2405063"/>
            <a:ext cx="4286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turn himself into a man and then back again into a bird simply by pulling his beak over his head, like a mask. </a:t>
            </a:r>
            <a:endParaRPr lang="en-GB" altLang="en-US"/>
          </a:p>
        </p:txBody>
      </p:sp>
      <p:sp>
        <p:nvSpPr>
          <p:cNvPr id="6" name="TextBox 5"/>
          <p:cNvSpPr txBox="1">
            <a:spLocks noChangeArrowheads="1"/>
          </p:cNvSpPr>
          <p:nvPr/>
        </p:nvSpPr>
        <p:spPr bwMode="auto">
          <a:xfrm>
            <a:off x="714375" y="4071938"/>
            <a:ext cx="42862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Over time, Raven learned how to turn himself into </a:t>
            </a:r>
            <a:r>
              <a:rPr lang="en-US" altLang="en-US" i="1">
                <a:latin typeface="Arial" charset="0"/>
                <a:cs typeface="Arial" charset="0"/>
              </a:rPr>
              <a:t>any</a:t>
            </a:r>
            <a:r>
              <a:rPr lang="en-US" altLang="en-US">
                <a:latin typeface="Arial" charset="0"/>
                <a:cs typeface="Arial" charset="0"/>
              </a:rPr>
              <a:t> animal. Raven could fool other animals into thinking he was, well, just about anybody.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8" descr="BANNER 2">
            <a:hlinkClick r:id="rId3"/>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219200" y="381000"/>
            <a:ext cx="6477000" cy="3921125"/>
          </a:xfrm>
        </p:spPr>
      </p:pic>
      <p:sp>
        <p:nvSpPr>
          <p:cNvPr id="21507" name="Rectangle 5"/>
          <p:cNvSpPr>
            <a:spLocks noChangeArrowheads="1"/>
          </p:cNvSpPr>
          <p:nvPr/>
        </p:nvSpPr>
        <p:spPr bwMode="auto">
          <a:xfrm>
            <a:off x="2357438" y="324485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b="1">
                <a:solidFill>
                  <a:schemeClr val="bg2"/>
                </a:solidFill>
              </a:rPr>
              <a:t>…</a:t>
            </a:r>
          </a:p>
        </p:txBody>
      </p:sp>
      <p:sp>
        <p:nvSpPr>
          <p:cNvPr id="7" name="TextBox 6"/>
          <p:cNvSpPr txBox="1"/>
          <p:nvPr/>
        </p:nvSpPr>
        <p:spPr>
          <a:xfrm>
            <a:off x="457200" y="4419600"/>
            <a:ext cx="8382000" cy="1570038"/>
          </a:xfrm>
          <a:prstGeom prst="rect">
            <a:avLst/>
          </a:prstGeom>
          <a:noFill/>
          <a:ln>
            <a:noFill/>
          </a:ln>
        </p:spPr>
        <p:txBody>
          <a:bodyPr>
            <a:spAutoFit/>
          </a:bodyPr>
          <a:lstStyle/>
          <a:p>
            <a:pPr algn="ctr">
              <a:defRPr/>
            </a:pPr>
            <a:r>
              <a:rPr lang="en-US" sz="3200" dirty="0">
                <a:latin typeface="Times New Roman" pitchFamily="18" charset="0"/>
              </a:rPr>
              <a:t>This presentation is brought to you by</a:t>
            </a:r>
            <a:br>
              <a:rPr lang="en-US" sz="3200" dirty="0">
                <a:latin typeface="Times New Roman" pitchFamily="18" charset="0"/>
              </a:rPr>
            </a:br>
            <a:r>
              <a:rPr lang="en-US" sz="3200" dirty="0">
                <a:latin typeface="Times New Roman" pitchFamily="18" charset="0"/>
              </a:rPr>
              <a:t> Pete’s Power Point Station. </a:t>
            </a:r>
            <a:r>
              <a:rPr lang="en-US" sz="3200" dirty="0">
                <a:solidFill>
                  <a:srgbClr val="008000"/>
                </a:solidFill>
                <a:latin typeface="Times New Roman" pitchFamily="18" charset="0"/>
              </a:rPr>
              <a:t/>
            </a:r>
            <a:br>
              <a:rPr lang="en-US" sz="3200" dirty="0">
                <a:solidFill>
                  <a:srgbClr val="008000"/>
                </a:solidFill>
                <a:latin typeface="Times New Roman" pitchFamily="18" charset="0"/>
              </a:rPr>
            </a:br>
            <a:r>
              <a:rPr lang="en-US" sz="3200" b="1" dirty="0">
                <a:solidFill>
                  <a:schemeClr val="accent1">
                    <a:lumMod val="50000"/>
                  </a:schemeClr>
                </a:solidFill>
                <a:latin typeface="Times New Roman" pitchFamily="18" charset="0"/>
              </a:rPr>
              <a:t>Visit us on the web at </a:t>
            </a:r>
            <a:r>
              <a:rPr lang="en-US" sz="3200" b="1" dirty="0">
                <a:latin typeface="Times New Roman" pitchFamily="18" charset="0"/>
                <a:hlinkClick r:id="rId5"/>
              </a:rPr>
              <a:t>pppst.com</a:t>
            </a:r>
            <a:endParaRPr lang="en-US" sz="32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929188" y="1066800"/>
            <a:ext cx="39004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Raven was very smart. He had considerable charm. He was also a thief and a liar. Raven used his charm to make his lies sound like  truth. </a:t>
            </a:r>
          </a:p>
        </p:txBody>
      </p:sp>
      <p:sp>
        <p:nvSpPr>
          <p:cNvPr id="4099"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4100" name="Picture 3" descr="raven0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143000"/>
            <a:ext cx="46863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214813" y="3786188"/>
            <a:ext cx="47148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Creatures who trusted Raven often found themselves in big trouble.  But Raven did not care.  Raven was as selfish as he was clever.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14375" y="1676400"/>
            <a:ext cx="4857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One day, Raven looked up at the sky. "Winter is coming," he said, in a surprised sort of way.  "The snows will fall soon.  I bet Squirrel has piled up lots of food by now.” </a:t>
            </a:r>
          </a:p>
        </p:txBody>
      </p:sp>
      <p:sp>
        <p:nvSpPr>
          <p:cNvPr id="5123"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5124" name="Picture 4" descr="raven0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7525" y="1857375"/>
            <a:ext cx="354647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714375" y="3786188"/>
            <a:ext cx="4929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But when he flew by Squirrel's house, Squirrel hissed at him.  </a:t>
            </a:r>
          </a:p>
        </p:txBody>
      </p:sp>
      <p:sp>
        <p:nvSpPr>
          <p:cNvPr id="6" name="TextBox 5"/>
          <p:cNvSpPr txBox="1">
            <a:spLocks noChangeArrowheads="1"/>
          </p:cNvSpPr>
          <p:nvPr/>
        </p:nvSpPr>
        <p:spPr bwMode="auto">
          <a:xfrm>
            <a:off x="714375" y="4714875"/>
            <a:ext cx="5214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“Go away, Raven. You are not stealing food from me. Not one single nut."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14375" y="1676400"/>
            <a:ext cx="79295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Raven spread his wings and soared away. "Bear will have food,” he thought.  But when Raven arrived at Bear's cave, Bear was sound asleep for the winter.  All Bear's food was stored in Bear's belly. </a:t>
            </a:r>
          </a:p>
          <a:p>
            <a:pPr eaLnBrk="1" hangingPunct="1"/>
            <a:r>
              <a:rPr lang="en-US" altLang="en-US">
                <a:latin typeface="Arial" charset="0"/>
                <a:cs typeface="Arial" charset="0"/>
              </a:rPr>
              <a:t> </a:t>
            </a:r>
          </a:p>
        </p:txBody>
      </p:sp>
      <p:sp>
        <p:nvSpPr>
          <p:cNvPr id="6147"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6148" name="Picture 4" descr="raven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3429000"/>
            <a:ext cx="495617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14375" y="3429000"/>
            <a:ext cx="36433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"Goose always knows where good food is hiding," Raven laughed. But when Raven arrived at Goose's home, no one was about. Goose had flown south for the winter.</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14375" y="1676400"/>
            <a:ext cx="8072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Raven soared off to the top of a tree to think things over.  An idea took shape in his devious mind.  Grinning broadly, Raven soared off in search of Crow. Crow was Raven's cousin.</a:t>
            </a:r>
          </a:p>
          <a:p>
            <a:pPr eaLnBrk="1" hangingPunct="1"/>
            <a:r>
              <a:rPr lang="en-US" altLang="en-US">
                <a:latin typeface="Arial" charset="0"/>
                <a:cs typeface="Arial" charset="0"/>
              </a:rPr>
              <a:t> </a:t>
            </a:r>
          </a:p>
        </p:txBody>
      </p:sp>
      <p:sp>
        <p:nvSpPr>
          <p:cNvPr id="7171"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sp>
        <p:nvSpPr>
          <p:cNvPr id="7172" name="TextBox 3"/>
          <p:cNvSpPr txBox="1">
            <a:spLocks noChangeArrowheads="1"/>
          </p:cNvSpPr>
          <p:nvPr/>
        </p:nvSpPr>
        <p:spPr bwMode="auto">
          <a:xfrm>
            <a:off x="5143500" y="3357563"/>
            <a:ext cx="36433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"Crow!" Raven called out when he spotted him. "Everyone is talking about your beautiful voice! They can't wait to hear you sing!" </a:t>
            </a:r>
          </a:p>
          <a:p>
            <a:pPr eaLnBrk="1" hangingPunct="1"/>
            <a:endParaRPr lang="en-US" altLang="en-US"/>
          </a:p>
        </p:txBody>
      </p:sp>
      <p:pic>
        <p:nvPicPr>
          <p:cNvPr id="7173" name="Picture 4" descr="raven06.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3000375"/>
            <a:ext cx="4929187"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714375" y="1676400"/>
            <a:ext cx="5143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Crow knew that Raven was selfish. He knew Raven was a thief.  He knew Raven often lied.  Just the same, it was hard to resist Raven's charming compliments.  Crow did have a beautiful voice.  It was his one vanity, as Raven well knew.  </a:t>
            </a:r>
          </a:p>
        </p:txBody>
      </p:sp>
      <p:sp>
        <p:nvSpPr>
          <p:cNvPr id="8195"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8196" name="Picture 3" descr="raven0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1000125"/>
            <a:ext cx="371475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85813" y="4500563"/>
            <a:ext cx="442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"When is your potlatch?  You're inviting me, right?" Raven begged eagerly.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581400" y="1524000"/>
            <a:ext cx="510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Crow shook his head.  “A potlatch is  a </a:t>
            </a:r>
            <a:r>
              <a:rPr lang="en-US" altLang="en-US" i="1">
                <a:latin typeface="Arial" charset="0"/>
                <a:cs typeface="Arial" charset="0"/>
              </a:rPr>
              <a:t>huge</a:t>
            </a:r>
            <a:r>
              <a:rPr lang="en-US" altLang="en-US">
                <a:latin typeface="Arial" charset="0"/>
                <a:cs typeface="Arial" charset="0"/>
              </a:rPr>
              <a:t> party. It would take all my winter storage of food to feed my guests.  And what about all the cooking and cleaning?“  </a:t>
            </a:r>
          </a:p>
        </p:txBody>
      </p:sp>
      <p:sp>
        <p:nvSpPr>
          <p:cNvPr id="9219"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9220" name="Picture 3" descr="raven0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1400175"/>
            <a:ext cx="3452813"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571875" y="3714750"/>
            <a:ext cx="50006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"I'll help you get ready!" Raven smiled warmly at his cousin. "I'm so proud to be related to you, Crow.  Everyone wants to hear you 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14375" y="1905000"/>
            <a:ext cx="4238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That very night Crow and Raven began cooking. </a:t>
            </a:r>
          </a:p>
        </p:txBody>
      </p:sp>
      <p:sp>
        <p:nvSpPr>
          <p:cNvPr id="10243" name="Rectangle 3"/>
          <p:cNvSpPr>
            <a:spLocks noGrp="1" noChangeArrowheads="1"/>
          </p:cNvSpPr>
          <p:nvPr>
            <p:ph type="title" idx="4294967295"/>
          </p:nvPr>
        </p:nvSpPr>
        <p:spPr/>
        <p:txBody>
          <a:bodyPr/>
          <a:lstStyle/>
          <a:p>
            <a:pPr algn="l" eaLnBrk="1" hangingPunct="1"/>
            <a:r>
              <a:rPr lang="en-US" altLang="en-US" sz="5400" smtClean="0">
                <a:solidFill>
                  <a:srgbClr val="990000"/>
                </a:solidFill>
                <a:latin typeface="Sylfaen" pitchFamily="18"/>
              </a:rPr>
              <a:t>Raven</a:t>
            </a:r>
          </a:p>
        </p:txBody>
      </p:sp>
      <p:pic>
        <p:nvPicPr>
          <p:cNvPr id="10244" name="Picture 3" descr="raven0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
            <a:ext cx="41243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714375" y="3071813"/>
            <a:ext cx="4143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latin typeface="Arial" charset="0"/>
                <a:cs typeface="Arial" charset="0"/>
              </a:rPr>
              <a:t>The next day, while Crow cooked and cleaned and practiced his singing, Raven flew all over the forest, inviting everyone to “his” potlatch.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1251</Words>
  <Application>Microsoft Office PowerPoint</Application>
  <PresentationFormat>On-screen Show (4:3)</PresentationFormat>
  <Paragraphs>95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Times New Roman</vt:lpstr>
      <vt:lpstr>Arial</vt:lpstr>
      <vt:lpstr>Sylfaen</vt:lpstr>
      <vt:lpstr>Default Design</vt:lpstr>
      <vt:lpstr>PowerPoint Presentation</vt:lpstr>
      <vt:lpstr>Raven</vt:lpstr>
      <vt:lpstr>Raven</vt:lpstr>
      <vt:lpstr>Raven</vt:lpstr>
      <vt:lpstr>Raven</vt:lpstr>
      <vt:lpstr>Raven</vt:lpstr>
      <vt:lpstr>Raven</vt:lpstr>
      <vt:lpstr>Raven</vt:lpstr>
      <vt:lpstr>Raven</vt:lpstr>
      <vt:lpstr>Raven</vt:lpstr>
      <vt:lpstr>Raven</vt:lpstr>
      <vt:lpstr>Raven</vt:lpstr>
      <vt:lpstr>Raven</vt:lpstr>
      <vt:lpstr>Raven</vt:lpstr>
      <vt:lpstr>Raven</vt:lpstr>
      <vt:lpstr>Raven</vt:lpstr>
      <vt:lpstr>Raven</vt:lpstr>
      <vt:lpstr>Raven</vt:lpstr>
      <vt:lpstr>PowerPoint Presentation</vt:lpstr>
      <vt:lpstr>PowerPoint Presentation</vt:lpstr>
    </vt:vector>
  </TitlesOfParts>
  <Company>Donn &amp; Lee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Raven Stole Crow's Potlatch</dc:title>
  <dc:creator>Lin Donn</dc:creator>
  <cp:lastModifiedBy>Mrs. Wagner</cp:lastModifiedBy>
  <cp:revision>95</cp:revision>
  <dcterms:created xsi:type="dcterms:W3CDTF">2007-01-21T20:19:36Z</dcterms:created>
  <dcterms:modified xsi:type="dcterms:W3CDTF">2014-01-30T17:45:57Z</dcterms:modified>
</cp:coreProperties>
</file>