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20" autoAdjust="0"/>
    <p:restoredTop sz="90929"/>
  </p:normalViewPr>
  <p:slideViewPr>
    <p:cSldViewPr>
      <p:cViewPr varScale="1">
        <p:scale>
          <a:sx n="84" d="100"/>
          <a:sy n="84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0754B-7468-4047-8246-A6C45A5C75B4}" type="datetimeFigureOut">
              <a:rPr lang="en-US" smtClean="0"/>
              <a:pPr/>
              <a:t>7/14/2012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50F13-6516-4184-957A-A7AC2D654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1179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50F13-6516-4184-957A-A7AC2D654C6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5974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50F13-6516-4184-957A-A7AC2D654C6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1954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50F13-6516-4184-957A-A7AC2D654C6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4178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114800"/>
          </a:xfrm>
        </p:spPr>
        <p:txBody>
          <a:bodyPr/>
          <a:lstStyle>
            <a:lvl1pPr algn="ctr">
              <a:defRPr sz="8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4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 algn="r">
              <a:defRPr sz="1400"/>
            </a:lvl1pPr>
          </a:lstStyle>
          <a:p>
            <a:fld id="{C63E951A-3A5B-43BD-B55E-F0FAFC743B5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CE4D3-E889-41DD-87B2-12A4CCC3049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930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AE45D-D4D9-44AA-BA16-BDAC6D81308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216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F54D4-36EA-45F9-B370-7558F45578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903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76E6E-D0B1-441B-A941-4FD642250BB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387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39031-0AF4-4150-AD87-4F26447E92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297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9EBC7-2054-43F5-A369-6D07E61C12E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733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06113-9CE6-4056-B7B6-8DEA37825B4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677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BEFD9-6011-4A19-A92C-4CF2073A37D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845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34569-4C09-4DA0-8617-8BA9B32E778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09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02A75-9FE5-402E-9140-0FAF71A00BE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060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+mn-lt"/>
              </a:defRPr>
            </a:lvl1pPr>
          </a:lstStyle>
          <a:p>
            <a:fld id="{01DA5704-A451-41C6-BAE5-387BF994B3F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C Futura Casual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C Futura Casual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C Futura Casual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C Futura Casual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C Futura Casual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C Futura Casual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C Futura Casual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C Futura Casual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dina.k12.mn.us/concord/teacherlinks/sixtraits/posters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0"/>
            <a:ext cx="8686800" cy="4114800"/>
          </a:xfrm>
        </p:spPr>
        <p:txBody>
          <a:bodyPr/>
          <a:lstStyle/>
          <a:p>
            <a:r>
              <a:rPr lang="en-US" sz="28700" b="1" i="1" dirty="0" smtClean="0">
                <a:solidFill>
                  <a:schemeClr val="tx1"/>
                </a:solidFill>
                <a:latin typeface="Bradley Hand ITC" pitchFamily="66" charset="0"/>
              </a:rPr>
              <a:t>6</a:t>
            </a:r>
            <a:r>
              <a:rPr lang="en-US" sz="9600" b="1" i="1" dirty="0">
                <a:solidFill>
                  <a:schemeClr val="tx1"/>
                </a:solidFill>
                <a:latin typeface="Bradley Hand ITC" pitchFamily="66" charset="0"/>
              </a:rPr>
              <a:t/>
            </a:r>
            <a:br>
              <a:rPr lang="en-US" sz="9600" b="1" i="1" dirty="0">
                <a:solidFill>
                  <a:schemeClr val="tx1"/>
                </a:solidFill>
                <a:latin typeface="Bradley Hand ITC" pitchFamily="66" charset="0"/>
              </a:rPr>
            </a:br>
            <a:r>
              <a:rPr lang="en-US" b="1" i="1" dirty="0" smtClean="0">
                <a:solidFill>
                  <a:schemeClr val="tx1"/>
                </a:solidFill>
                <a:latin typeface="Bradley Hand ITC" pitchFamily="66" charset="0"/>
              </a:rPr>
              <a:t>Traits of Writing</a:t>
            </a:r>
            <a:endParaRPr lang="en-US" b="1" i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62600" y="5943600"/>
            <a:ext cx="3581400" cy="685800"/>
          </a:xfrm>
        </p:spPr>
        <p:txBody>
          <a:bodyPr/>
          <a:lstStyle/>
          <a:p>
            <a:pPr algn="r"/>
            <a:r>
              <a:rPr lang="en-US" b="1" dirty="0" smtClean="0">
                <a:latin typeface="Bradley Hand ITC" pitchFamily="66" charset="0"/>
              </a:rPr>
              <a:t>Mrs. Wagner</a:t>
            </a:r>
            <a:endParaRPr lang="en-US" b="1" dirty="0">
              <a:latin typeface="Bradley Hand ITC" pitchFamily="66" charset="0"/>
            </a:endParaRPr>
          </a:p>
        </p:txBody>
      </p:sp>
      <p:pic>
        <p:nvPicPr>
          <p:cNvPr id="2058" name="Picture 10" descr="C:\Users\Michelle\AppData\Local\Microsoft\Windows\Temporary Internet Files\Content.IE5\8YVQKRJ1\MC90044173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407553">
            <a:off x="6324600" y="137160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7772400" cy="1143000"/>
          </a:xfrm>
        </p:spPr>
        <p:txBody>
          <a:bodyPr/>
          <a:lstStyle/>
          <a:p>
            <a:pPr algn="ctr"/>
            <a:r>
              <a:rPr lang="en-US" sz="9600" b="1" dirty="0" smtClean="0">
                <a:latin typeface="Bradley Hand ITC" pitchFamily="66" charset="0"/>
              </a:rPr>
              <a:t>6 Traits</a:t>
            </a:r>
            <a:endParaRPr lang="en-US" sz="9600" b="1" dirty="0">
              <a:latin typeface="Bradley Hand ITC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4800" b="1" dirty="0" smtClean="0">
                <a:latin typeface="Bradley Hand ITC" pitchFamily="66" charset="0"/>
              </a:rPr>
              <a:t>Ideas</a:t>
            </a:r>
          </a:p>
          <a:p>
            <a:r>
              <a:rPr lang="en-US" sz="4800" b="1" dirty="0" smtClean="0">
                <a:latin typeface="Bradley Hand ITC" pitchFamily="66" charset="0"/>
              </a:rPr>
              <a:t>Organization</a:t>
            </a:r>
          </a:p>
          <a:p>
            <a:r>
              <a:rPr lang="en-US" sz="4800" b="1" dirty="0" smtClean="0">
                <a:latin typeface="Bradley Hand ITC" pitchFamily="66" charset="0"/>
              </a:rPr>
              <a:t>Word Choice</a:t>
            </a:r>
          </a:p>
          <a:p>
            <a:r>
              <a:rPr lang="en-US" sz="4800" b="1" dirty="0" smtClean="0">
                <a:latin typeface="Bradley Hand ITC" pitchFamily="66" charset="0"/>
              </a:rPr>
              <a:t>Sentence Fluency</a:t>
            </a:r>
          </a:p>
          <a:p>
            <a:r>
              <a:rPr lang="en-US" sz="4800" b="1" dirty="0" smtClean="0">
                <a:latin typeface="Bradley Hand ITC" pitchFamily="66" charset="0"/>
              </a:rPr>
              <a:t>Voice</a:t>
            </a:r>
          </a:p>
          <a:p>
            <a:r>
              <a:rPr lang="en-US" sz="4800" b="1" dirty="0" smtClean="0">
                <a:latin typeface="Bradley Hand ITC" pitchFamily="66" charset="0"/>
              </a:rPr>
              <a:t>Conventions</a:t>
            </a:r>
            <a:endParaRPr lang="en-US" sz="4800" b="1" dirty="0">
              <a:latin typeface="Bradley Hand ITC" pitchFamily="66" charset="0"/>
            </a:endParaRPr>
          </a:p>
        </p:txBody>
      </p:sp>
      <p:pic>
        <p:nvPicPr>
          <p:cNvPr id="4101" name="Picture 5" descr="C:\Users\Michelle\AppData\Local\Microsoft\Windows\Temporary Internet Files\Content.IE5\QQEWEAHI\MC9004404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"/>
            <a:ext cx="2955925" cy="311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" y="0"/>
            <a:ext cx="89154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algn="ctr"/>
            <a:r>
              <a:rPr lang="en-US" sz="9600" b="1" dirty="0" smtClean="0">
                <a:latin typeface="Bradley Hand ITC" pitchFamily="66" charset="0"/>
              </a:rPr>
              <a:t>Ideas</a:t>
            </a:r>
            <a:endParaRPr lang="en-US" sz="9600" b="1" dirty="0">
              <a:latin typeface="Bradley Hand ITC" pitchFamily="66" charset="0"/>
            </a:endParaRPr>
          </a:p>
        </p:txBody>
      </p:sp>
      <p:pic>
        <p:nvPicPr>
          <p:cNvPr id="5123" name="Picture 3" descr="C:\Users\Michelle\AppData\Local\Microsoft\Windows\Temporary Internet Files\Content.IE5\QQEWEAHI\MC9000890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378496"/>
            <a:ext cx="3345485" cy="445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762" y="1371600"/>
            <a:ext cx="7767638" cy="269896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What are you writing about?</a:t>
            </a:r>
          </a:p>
          <a:p>
            <a:endParaRPr lang="en-US" sz="1200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Do you have enough information or do you have    to find more?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Is it interesting?</a:t>
            </a:r>
          </a:p>
          <a:p>
            <a:pPr marL="1028700" lvl="1" indent="-571500">
              <a:buFont typeface="Arial" pitchFamily="34" charset="0"/>
              <a:buChar char="•"/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Will the reader learn something new?</a:t>
            </a:r>
          </a:p>
          <a:p>
            <a:endParaRPr lang="en-US" sz="1200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Did you stay on topic?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2800" b="1" dirty="0" smtClean="0">
              <a:latin typeface="Bradley Hand ITC" pitchFamily="66" charset="0"/>
            </a:endParaRPr>
          </a:p>
          <a:p>
            <a:pPr marL="571500" indent="-571500">
              <a:buFont typeface="Arial" pitchFamily="34" charset="0"/>
              <a:buChar char="•"/>
            </a:pPr>
            <a:endParaRPr lang="en-US" sz="2800" b="1" dirty="0" smtClean="0">
              <a:latin typeface="Bradley Hand ITC" pitchFamily="66" charset="0"/>
            </a:endParaRPr>
          </a:p>
          <a:p>
            <a:pPr marL="571500" indent="-571500">
              <a:buFont typeface="Arial" pitchFamily="34" charset="0"/>
              <a:buChar char="•"/>
            </a:pPr>
            <a:endParaRPr lang="en-US" sz="2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8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" y="152400"/>
            <a:ext cx="89154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algn="ctr"/>
            <a:endParaRPr lang="en-US" sz="9600" b="1" dirty="0">
              <a:latin typeface="Bradley Hand ITC" pitchFamily="66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8600" y="-76200"/>
            <a:ext cx="89154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algn="ctr"/>
            <a:r>
              <a:rPr lang="en-US" sz="9600" b="1" dirty="0" smtClean="0">
                <a:latin typeface="Bradley Hand ITC" pitchFamily="66" charset="0"/>
              </a:rPr>
              <a:t>Organization</a:t>
            </a:r>
            <a:endParaRPr lang="en-US" sz="9600" b="1" dirty="0">
              <a:latin typeface="Bradley Hand ITC" pitchFamily="66" charset="0"/>
            </a:endParaRPr>
          </a:p>
        </p:txBody>
      </p:sp>
      <p:pic>
        <p:nvPicPr>
          <p:cNvPr id="6146" name="Picture 2" descr="C:\Users\Michelle\AppData\Local\Microsoft\Windows\Temporary Internet Files\Content.IE5\QQEWEAHI\MC9002371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1442" y="3144570"/>
            <a:ext cx="3674920" cy="371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" y="1219200"/>
            <a:ext cx="89154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algn="ctr"/>
            <a:r>
              <a:rPr lang="en-US" sz="3600" b="1" i="1" dirty="0" smtClean="0">
                <a:latin typeface="Comic Sans MS" pitchFamily="66" charset="0"/>
              </a:rPr>
              <a:t>Putting your writing into a format that makes sense.</a:t>
            </a:r>
            <a:endParaRPr lang="en-US" sz="3600" b="1" i="1" dirty="0">
              <a:latin typeface="Comic Sans MS" pitchFamily="66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200" y="2552700"/>
            <a:ext cx="8915400" cy="37719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Introduction, Body, Conclusion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Beginning, Middle, End</a:t>
            </a:r>
            <a:endParaRPr lang="en-US" sz="3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1</a:t>
            </a:r>
            <a:r>
              <a:rPr lang="en-US" sz="3600" b="1" baseline="30000" dirty="0" smtClean="0">
                <a:solidFill>
                  <a:srgbClr val="7030A0"/>
                </a:solidFill>
                <a:latin typeface="Comic Sans MS" pitchFamily="66" charset="0"/>
              </a:rPr>
              <a:t>st</a:t>
            </a: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, 2</a:t>
            </a:r>
            <a:r>
              <a:rPr lang="en-US" sz="3600" b="1" baseline="30000" dirty="0" smtClean="0">
                <a:solidFill>
                  <a:srgbClr val="7030A0"/>
                </a:solidFill>
                <a:latin typeface="Comic Sans MS" pitchFamily="66" charset="0"/>
              </a:rPr>
              <a:t>nd</a:t>
            </a: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, 3</a:t>
            </a:r>
            <a:r>
              <a:rPr lang="en-US" sz="3600" b="1" baseline="30000" dirty="0" smtClean="0">
                <a:solidFill>
                  <a:srgbClr val="7030A0"/>
                </a:solidFill>
                <a:latin typeface="Comic Sans MS" pitchFamily="66" charset="0"/>
              </a:rPr>
              <a:t>rd 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Sentences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Paragraphs</a:t>
            </a:r>
            <a:endParaRPr lang="en-US" sz="3600" b="1" dirty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US" sz="3600" b="1" baseline="30000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6324600"/>
            <a:ext cx="5638800" cy="533400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r>
              <a:rPr lang="en-US" sz="3600" b="1" i="1" dirty="0" smtClean="0">
                <a:latin typeface="Comic Sans MS" pitchFamily="66" charset="0"/>
              </a:rPr>
              <a:t>Use Graphic Organizers!</a:t>
            </a:r>
            <a:endParaRPr lang="en-US" sz="3600" b="1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08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" y="-152400"/>
            <a:ext cx="89154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algn="ctr"/>
            <a:r>
              <a:rPr lang="en-US" sz="9000" b="1" dirty="0" smtClean="0">
                <a:latin typeface="Bradley Hand ITC" pitchFamily="66" charset="0"/>
              </a:rPr>
              <a:t>Sentence Fluency</a:t>
            </a:r>
            <a:endParaRPr lang="en-US" sz="9000" b="1" dirty="0">
              <a:latin typeface="Bradley Hand ITC" pitchFamily="66" charset="0"/>
            </a:endParaRPr>
          </a:p>
        </p:txBody>
      </p:sp>
      <p:pic>
        <p:nvPicPr>
          <p:cNvPr id="10243" name="Picture 3" descr="C:\Users\Michelle\AppData\Local\Microsoft\Windows\Temporary Internet Files\Content.IE5\TPMDDEXT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0573" y="3962400"/>
            <a:ext cx="2937713" cy="242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" y="1143000"/>
            <a:ext cx="89154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algn="ctr"/>
            <a:r>
              <a:rPr lang="en-US" sz="3600" b="1" i="1" dirty="0" smtClean="0">
                <a:latin typeface="Comic Sans MS" pitchFamily="66" charset="0"/>
              </a:rPr>
              <a:t>Making sure your writing sounds great when it is read aloud</a:t>
            </a:r>
            <a:endParaRPr lang="en-US" sz="3600" b="1" i="1" dirty="0">
              <a:latin typeface="Comic Sans MS" pitchFamily="66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200" y="2362200"/>
            <a:ext cx="8915400" cy="37719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Whisper read your writing &amp; look for: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Missing words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Missing periods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Missing word endings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Sentences that start                     in different ways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Some long sentences &amp;                 some short sentences 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b="1" dirty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US" sz="3600" b="1" baseline="30000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86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" y="0"/>
            <a:ext cx="89154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algn="ctr"/>
            <a:r>
              <a:rPr lang="en-US" sz="9600" b="1" dirty="0" smtClean="0">
                <a:latin typeface="Bradley Hand ITC" pitchFamily="66" charset="0"/>
              </a:rPr>
              <a:t>Word Choice</a:t>
            </a:r>
            <a:endParaRPr lang="en-US" sz="9600" b="1" dirty="0">
              <a:latin typeface="Bradley Hand ITC" pitchFamily="66" charset="0"/>
            </a:endParaRPr>
          </a:p>
        </p:txBody>
      </p:sp>
      <p:pic>
        <p:nvPicPr>
          <p:cNvPr id="7170" name="Picture 2" descr="C:\Users\Michelle\AppData\Local\Microsoft\Windows\Temporary Internet Files\Content.IE5\TPMDDEXT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0400" y="2971800"/>
            <a:ext cx="32512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200" y="1143000"/>
            <a:ext cx="8915400" cy="762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algn="ctr"/>
            <a:r>
              <a:rPr lang="en-US" sz="3200" b="1" i="1" dirty="0" smtClean="0">
                <a:latin typeface="Comic Sans MS" pitchFamily="66" charset="0"/>
              </a:rPr>
              <a:t>Using words that show off your brilliance!</a:t>
            </a:r>
            <a:endParaRPr lang="en-US" sz="3200" b="1" i="1" dirty="0">
              <a:latin typeface="Comic Sans MS" pitchFamily="66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" y="1905000"/>
            <a:ext cx="8915400" cy="42291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Read through your writing and see…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if there are “boring” words you can replace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if you used the same             words over and over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if you started sentences             with “and” or “because”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if you used words that                    you don’t understand</a:t>
            </a:r>
            <a:endParaRPr lang="en-US" sz="3600" b="1" dirty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US" sz="3600" b="1" baseline="30000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780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" y="0"/>
            <a:ext cx="89154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algn="ctr"/>
            <a:r>
              <a:rPr lang="en-US" sz="9600" b="1" dirty="0" smtClean="0">
                <a:latin typeface="Bradley Hand ITC" pitchFamily="66" charset="0"/>
              </a:rPr>
              <a:t>Voice</a:t>
            </a:r>
            <a:endParaRPr lang="en-US" sz="9600" b="1" dirty="0">
              <a:latin typeface="Bradley Hand ITC" pitchFamily="66" charset="0"/>
            </a:endParaRPr>
          </a:p>
        </p:txBody>
      </p:sp>
      <p:pic>
        <p:nvPicPr>
          <p:cNvPr id="9222" name="Picture 6" descr="C:\Users\Michelle\AppData\Local\Microsoft\Windows\Temporary Internet Files\Content.IE5\6TLODDGX\MC9004404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7756" y="3276600"/>
            <a:ext cx="2282758" cy="300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Michelle\AppData\Local\Microsoft\Windows\Temporary Internet Files\Content.IE5\QQEWEAHI\MC9000133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20863" flipH="1">
            <a:off x="7076928" y="5138881"/>
            <a:ext cx="1377464" cy="1880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200" y="2209800"/>
            <a:ext cx="8915400" cy="37719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Does your writing sound like you wrote it?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Is the writing boring?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Will the reader want to              keep reading?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Do you sound excited 		  about the topic?</a:t>
            </a:r>
            <a:endParaRPr lang="en-US" sz="3600" b="1" dirty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US" sz="3600" b="1" baseline="30000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200" y="1219200"/>
            <a:ext cx="89154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algn="ctr"/>
            <a:r>
              <a:rPr lang="en-US" sz="3600" b="1" i="1" dirty="0" smtClean="0">
                <a:latin typeface="Comic Sans MS" pitchFamily="66" charset="0"/>
              </a:rPr>
              <a:t>Putting your personality on paper</a:t>
            </a:r>
            <a:endParaRPr lang="en-US" sz="3600" b="1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9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" y="-152400"/>
            <a:ext cx="89154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algn="ctr"/>
            <a:r>
              <a:rPr lang="en-US" sz="9600" b="1" dirty="0" smtClean="0">
                <a:latin typeface="Bradley Hand ITC" pitchFamily="66" charset="0"/>
              </a:rPr>
              <a:t>Conventions</a:t>
            </a:r>
            <a:endParaRPr lang="en-US" sz="9600" b="1" dirty="0">
              <a:latin typeface="Bradley Hand ITC" pitchFamily="66" charset="0"/>
            </a:endParaRPr>
          </a:p>
        </p:txBody>
      </p:sp>
      <p:pic>
        <p:nvPicPr>
          <p:cNvPr id="8194" name="Picture 2" descr="C:\Users\Michelle\AppData\Local\Microsoft\Windows\Temporary Internet Files\Content.IE5\QQEWEAHI\MC90043982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3057" y="2895600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algn="ctr"/>
            <a:r>
              <a:rPr lang="en-US" sz="2200" b="1" i="1" dirty="0" smtClean="0">
                <a:latin typeface="Comic Sans MS" pitchFamily="66" charset="0"/>
              </a:rPr>
              <a:t>Make sure to check for these during self-editing &amp; peer-editing!</a:t>
            </a:r>
            <a:endParaRPr lang="en-US" sz="2200" b="1" i="1" dirty="0">
              <a:latin typeface="Comic Sans MS" pitchFamily="66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5250" y="914400"/>
            <a:ext cx="8915400" cy="42291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Could another person read my paper?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Spelling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Capital Letters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Punctuation (.,?!” ”)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Grammar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Spaces between words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Indenting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Title </a:t>
            </a:r>
          </a:p>
          <a:p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  </a:t>
            </a:r>
          </a:p>
          <a:p>
            <a:endParaRPr lang="en-US" sz="36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US" sz="3600" b="1" dirty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US" sz="3600" b="1" baseline="30000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107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3812" y="0"/>
            <a:ext cx="89154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C Futura Casual" pitchFamily="2" charset="0"/>
              </a:defRPr>
            </a:lvl9pPr>
          </a:lstStyle>
          <a:p>
            <a:pPr algn="ctr"/>
            <a:r>
              <a:rPr lang="en-US" sz="9600" b="1" dirty="0" smtClean="0">
                <a:latin typeface="Bradley Hand ITC" pitchFamily="66" charset="0"/>
              </a:rPr>
              <a:t>Reference</a:t>
            </a:r>
            <a:endParaRPr lang="en-US" sz="9600" b="1" dirty="0">
              <a:latin typeface="Bradley Hand ITC" pitchFamily="66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716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4800" b="1" dirty="0">
              <a:latin typeface="Bradley Hand ITC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8710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Edina Public Schools (2002).</a:t>
            </a:r>
            <a:r>
              <a:rPr lang="en-US" i="1" dirty="0" smtClean="0"/>
              <a:t> 6 Traits.</a:t>
            </a:r>
            <a:r>
              <a:rPr lang="en-US" dirty="0" smtClean="0"/>
              <a:t> Retrieved on July 30, 2011: </a:t>
            </a:r>
          </a:p>
          <a:p>
            <a:r>
              <a:rPr lang="en-US" dirty="0"/>
              <a:t>	</a:t>
            </a:r>
            <a:r>
              <a:rPr lang="en-US" dirty="0" smtClean="0">
                <a:hlinkClick r:id="rId2"/>
              </a:rPr>
              <a:t>http://edina.k12.mn.us/concord/teacherlinks/sixtraits/postersp</a:t>
            </a:r>
            <a:r>
              <a:rPr lang="en-US" dirty="0" smtClean="0"/>
              <a:t>	age.htm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19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arning to Writ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C Futura Casual"/>
        <a:ea typeface=""/>
        <a:cs typeface=""/>
      </a:majorFont>
      <a:minorFont>
        <a:latin typeface="CAC Futura Casu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Learning to Write</Template>
  <TotalTime>421</TotalTime>
  <Words>265</Words>
  <Application>Microsoft Office PowerPoint</Application>
  <PresentationFormat>On-screen Show (4:3)</PresentationFormat>
  <Paragraphs>69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Learning to Write</vt:lpstr>
      <vt:lpstr>6 Traits of Writing</vt:lpstr>
      <vt:lpstr>6 Traits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Traits of Writing</dc:title>
  <dc:creator>Michelle Wagner</dc:creator>
  <cp:lastModifiedBy>Joseph</cp:lastModifiedBy>
  <cp:revision>12</cp:revision>
  <dcterms:created xsi:type="dcterms:W3CDTF">2011-08-04T18:38:04Z</dcterms:created>
  <dcterms:modified xsi:type="dcterms:W3CDTF">2012-07-14T23:21:10Z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