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95" r:id="rId4"/>
    <p:sldId id="258" r:id="rId5"/>
    <p:sldId id="296" r:id="rId6"/>
    <p:sldId id="259" r:id="rId7"/>
    <p:sldId id="297" r:id="rId8"/>
    <p:sldId id="260" r:id="rId9"/>
    <p:sldId id="261" r:id="rId10"/>
    <p:sldId id="262" r:id="rId11"/>
    <p:sldId id="263" r:id="rId12"/>
    <p:sldId id="265" r:id="rId13"/>
    <p:sldId id="266" r:id="rId14"/>
    <p:sldId id="267" r:id="rId15"/>
    <p:sldId id="268" r:id="rId16"/>
    <p:sldId id="270" r:id="rId17"/>
    <p:sldId id="299" r:id="rId18"/>
    <p:sldId id="300" r:id="rId19"/>
    <p:sldId id="271" r:id="rId20"/>
    <p:sldId id="272" r:id="rId21"/>
    <p:sldId id="274" r:id="rId22"/>
    <p:sldId id="298" r:id="rId23"/>
    <p:sldId id="275" r:id="rId24"/>
    <p:sldId id="276" r:id="rId25"/>
    <p:sldId id="277" r:id="rId26"/>
    <p:sldId id="279" r:id="rId27"/>
    <p:sldId id="280" r:id="rId28"/>
    <p:sldId id="281" r:id="rId29"/>
    <p:sldId id="282" r:id="rId30"/>
    <p:sldId id="283" r:id="rId31"/>
    <p:sldId id="284" r:id="rId32"/>
    <p:sldId id="285" r:id="rId33"/>
    <p:sldId id="286" r:id="rId34"/>
    <p:sldId id="287" r:id="rId35"/>
    <p:sldId id="301" r:id="rId36"/>
    <p:sldId id="288" r:id="rId37"/>
    <p:sldId id="289" r:id="rId38"/>
    <p:sldId id="290" r:id="rId39"/>
    <p:sldId id="278" r:id="rId40"/>
    <p:sldId id="291" r:id="rId41"/>
    <p:sldId id="273" r:id="rId42"/>
    <p:sldId id="292" r:id="rId43"/>
    <p:sldId id="293" r:id="rId44"/>
    <p:sldId id="269" r:id="rId45"/>
    <p:sldId id="294" r:id="rId46"/>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9" d="100"/>
          <a:sy n="69" d="100"/>
        </p:scale>
        <p:origin x="-1416" y="-96"/>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D8CD814D-799D-4CDC-9E36-608C63232438}" type="slidenum">
              <a:rPr lang="en-US"/>
              <a:pPr>
                <a:defRPr/>
              </a:pPr>
              <a:t>‹#›</a:t>
            </a:fld>
            <a:endParaRPr lang="en-US"/>
          </a:p>
        </p:txBody>
      </p:sp>
    </p:spTree>
    <p:extLst>
      <p:ext uri="{BB962C8B-B14F-4D97-AF65-F5344CB8AC3E}">
        <p14:creationId xmlns:p14="http://schemas.microsoft.com/office/powerpoint/2010/main" val="343567095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A60A4580-2AB8-479D-8BD7-BC47FEECF26D}" type="slidenum">
              <a:rPr lang="en-US"/>
              <a:pPr>
                <a:defRPr/>
              </a:pPr>
              <a:t>‹#›</a:t>
            </a:fld>
            <a:endParaRPr lang="en-US"/>
          </a:p>
        </p:txBody>
      </p:sp>
    </p:spTree>
    <p:extLst>
      <p:ext uri="{BB962C8B-B14F-4D97-AF65-F5344CB8AC3E}">
        <p14:creationId xmlns:p14="http://schemas.microsoft.com/office/powerpoint/2010/main" val="282601789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882C5D61-47A9-4A48-AA1B-0E25F771C616}" type="slidenum">
              <a:rPr lang="en-US"/>
              <a:pPr>
                <a:defRPr/>
              </a:pPr>
              <a:t>‹#›</a:t>
            </a:fld>
            <a:endParaRPr lang="en-US"/>
          </a:p>
        </p:txBody>
      </p:sp>
    </p:spTree>
    <p:extLst>
      <p:ext uri="{BB962C8B-B14F-4D97-AF65-F5344CB8AC3E}">
        <p14:creationId xmlns:p14="http://schemas.microsoft.com/office/powerpoint/2010/main" val="170444040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8B2BB35E-6769-416F-8B19-CADC97BC4538}" type="slidenum">
              <a:rPr lang="en-US"/>
              <a:pPr>
                <a:defRPr/>
              </a:pPr>
              <a:t>‹#›</a:t>
            </a:fld>
            <a:endParaRPr lang="en-US"/>
          </a:p>
        </p:txBody>
      </p:sp>
    </p:spTree>
    <p:extLst>
      <p:ext uri="{BB962C8B-B14F-4D97-AF65-F5344CB8AC3E}">
        <p14:creationId xmlns:p14="http://schemas.microsoft.com/office/powerpoint/2010/main" val="202735208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6F87B509-4D1A-4CC5-A1DC-E909ABEDC2EA}" type="slidenum">
              <a:rPr lang="en-US"/>
              <a:pPr>
                <a:defRPr/>
              </a:pPr>
              <a:t>‹#›</a:t>
            </a:fld>
            <a:endParaRPr lang="en-US"/>
          </a:p>
        </p:txBody>
      </p:sp>
    </p:spTree>
    <p:extLst>
      <p:ext uri="{BB962C8B-B14F-4D97-AF65-F5344CB8AC3E}">
        <p14:creationId xmlns:p14="http://schemas.microsoft.com/office/powerpoint/2010/main" val="84960177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CA1E95C9-E46C-47B8-BE7C-AA74F7239B0D}" type="slidenum">
              <a:rPr lang="en-US"/>
              <a:pPr>
                <a:defRPr/>
              </a:pPr>
              <a:t>‹#›</a:t>
            </a:fld>
            <a:endParaRPr lang="en-US"/>
          </a:p>
        </p:txBody>
      </p:sp>
    </p:spTree>
    <p:extLst>
      <p:ext uri="{BB962C8B-B14F-4D97-AF65-F5344CB8AC3E}">
        <p14:creationId xmlns:p14="http://schemas.microsoft.com/office/powerpoint/2010/main" val="190081342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9F4C1B8A-9E7D-43A3-8397-616E2BF1C1B8}" type="slidenum">
              <a:rPr lang="en-US"/>
              <a:pPr>
                <a:defRPr/>
              </a:pPr>
              <a:t>‹#›</a:t>
            </a:fld>
            <a:endParaRPr lang="en-US"/>
          </a:p>
        </p:txBody>
      </p:sp>
    </p:spTree>
    <p:extLst>
      <p:ext uri="{BB962C8B-B14F-4D97-AF65-F5344CB8AC3E}">
        <p14:creationId xmlns:p14="http://schemas.microsoft.com/office/powerpoint/2010/main" val="77327938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E88CC490-101B-45FC-A6FA-9C5348FE939C}" type="slidenum">
              <a:rPr lang="en-US"/>
              <a:pPr>
                <a:defRPr/>
              </a:pPr>
              <a:t>‹#›</a:t>
            </a:fld>
            <a:endParaRPr lang="en-US"/>
          </a:p>
        </p:txBody>
      </p:sp>
    </p:spTree>
    <p:extLst>
      <p:ext uri="{BB962C8B-B14F-4D97-AF65-F5344CB8AC3E}">
        <p14:creationId xmlns:p14="http://schemas.microsoft.com/office/powerpoint/2010/main" val="200594306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B84FD3E2-355D-469F-B1AB-6A518B0105E4}" type="slidenum">
              <a:rPr lang="en-US"/>
              <a:pPr>
                <a:defRPr/>
              </a:pPr>
              <a:t>‹#›</a:t>
            </a:fld>
            <a:endParaRPr lang="en-US"/>
          </a:p>
        </p:txBody>
      </p:sp>
    </p:spTree>
    <p:extLst>
      <p:ext uri="{BB962C8B-B14F-4D97-AF65-F5344CB8AC3E}">
        <p14:creationId xmlns:p14="http://schemas.microsoft.com/office/powerpoint/2010/main" val="182564195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D7C23C29-E085-40A6-B05E-5227D5883E25}" type="slidenum">
              <a:rPr lang="en-US"/>
              <a:pPr>
                <a:defRPr/>
              </a:pPr>
              <a:t>‹#›</a:t>
            </a:fld>
            <a:endParaRPr lang="en-US"/>
          </a:p>
        </p:txBody>
      </p:sp>
    </p:spTree>
    <p:extLst>
      <p:ext uri="{BB962C8B-B14F-4D97-AF65-F5344CB8AC3E}">
        <p14:creationId xmlns:p14="http://schemas.microsoft.com/office/powerpoint/2010/main" val="290566033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5FB2593D-FFD8-4653-94E8-BAF141F5079E}" type="slidenum">
              <a:rPr lang="en-US"/>
              <a:pPr>
                <a:defRPr/>
              </a:pPr>
              <a:t>‹#›</a:t>
            </a:fld>
            <a:endParaRPr lang="en-US"/>
          </a:p>
        </p:txBody>
      </p:sp>
    </p:spTree>
    <p:extLst>
      <p:ext uri="{BB962C8B-B14F-4D97-AF65-F5344CB8AC3E}">
        <p14:creationId xmlns:p14="http://schemas.microsoft.com/office/powerpoint/2010/main" val="298798415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smtClean="0">
                <a:latin typeface="Arial" pitchFamily="34" charset="0"/>
              </a:defRPr>
            </a:lvl1pPr>
          </a:lstStyle>
          <a:p>
            <a:pPr>
              <a:defRPr/>
            </a:pPr>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smtClean="0">
                <a:latin typeface="Arial" pitchFamily="34" charset="0"/>
              </a:defRPr>
            </a:lvl1pPr>
          </a:lstStyle>
          <a:p>
            <a:pPr>
              <a:defRPr/>
            </a:pPr>
            <a:endParaRPr 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smtClean="0">
                <a:latin typeface="Arial" pitchFamily="34" charset="0"/>
              </a:defRPr>
            </a:lvl1pPr>
          </a:lstStyle>
          <a:p>
            <a:pPr>
              <a:defRPr/>
            </a:pPr>
            <a:fld id="{5C87EA59-A0B6-4C07-A65F-602325EA203F}" type="slidenum">
              <a:rPr lang="en-US"/>
              <a:pPr>
                <a:defRPr/>
              </a:pPr>
              <a:t>‹#›</a:t>
            </a:fld>
            <a:endParaRPr lang="en-US"/>
          </a:p>
        </p:txBody>
      </p:sp>
    </p:spTree>
  </p:cSld>
  <p:clrMap bg1="dk2" tx1="lt1" bg2="dk1"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itchFamily="34" charset="0"/>
        </a:defRPr>
      </a:lvl2pPr>
      <a:lvl3pPr algn="ctr" rtl="0" eaLnBrk="0" fontAlgn="base" hangingPunct="0">
        <a:spcBef>
          <a:spcPct val="0"/>
        </a:spcBef>
        <a:spcAft>
          <a:spcPct val="0"/>
        </a:spcAft>
        <a:defRPr sz="4400">
          <a:solidFill>
            <a:schemeClr val="tx2"/>
          </a:solidFill>
          <a:latin typeface="Arial" pitchFamily="34" charset="0"/>
        </a:defRPr>
      </a:lvl3pPr>
      <a:lvl4pPr algn="ctr" rtl="0" eaLnBrk="0" fontAlgn="base" hangingPunct="0">
        <a:spcBef>
          <a:spcPct val="0"/>
        </a:spcBef>
        <a:spcAft>
          <a:spcPct val="0"/>
        </a:spcAft>
        <a:defRPr sz="4400">
          <a:solidFill>
            <a:schemeClr val="tx2"/>
          </a:solidFill>
          <a:latin typeface="Arial" pitchFamily="34" charset="0"/>
        </a:defRPr>
      </a:lvl4pPr>
      <a:lvl5pPr algn="ctr" rtl="0" eaLnBrk="0" fontAlgn="base" hangingPunct="0">
        <a:spcBef>
          <a:spcPct val="0"/>
        </a:spcBef>
        <a:spcAft>
          <a:spcPct val="0"/>
        </a:spcAft>
        <a:defRPr sz="4400">
          <a:solidFill>
            <a:schemeClr val="tx2"/>
          </a:solidFill>
          <a:latin typeface="Arial" pitchFamily="34" charset="0"/>
        </a:defRPr>
      </a:lvl5pPr>
      <a:lvl6pPr marL="457200" algn="ctr" rtl="0" fontAlgn="base">
        <a:spcBef>
          <a:spcPct val="0"/>
        </a:spcBef>
        <a:spcAft>
          <a:spcPct val="0"/>
        </a:spcAft>
        <a:defRPr sz="4400">
          <a:solidFill>
            <a:schemeClr val="tx2"/>
          </a:solidFill>
          <a:latin typeface="Arial" pitchFamily="34" charset="0"/>
        </a:defRPr>
      </a:lvl6pPr>
      <a:lvl7pPr marL="914400" algn="ctr" rtl="0" fontAlgn="base">
        <a:spcBef>
          <a:spcPct val="0"/>
        </a:spcBef>
        <a:spcAft>
          <a:spcPct val="0"/>
        </a:spcAft>
        <a:defRPr sz="4400">
          <a:solidFill>
            <a:schemeClr val="tx2"/>
          </a:solidFill>
          <a:latin typeface="Arial" pitchFamily="34" charset="0"/>
        </a:defRPr>
      </a:lvl7pPr>
      <a:lvl8pPr marL="1371600" algn="ctr" rtl="0" fontAlgn="base">
        <a:spcBef>
          <a:spcPct val="0"/>
        </a:spcBef>
        <a:spcAft>
          <a:spcPct val="0"/>
        </a:spcAft>
        <a:defRPr sz="4400">
          <a:solidFill>
            <a:schemeClr val="tx2"/>
          </a:solidFill>
          <a:latin typeface="Arial" pitchFamily="34" charset="0"/>
        </a:defRPr>
      </a:lvl8pPr>
      <a:lvl9pPr marL="1828800" algn="ctr" rtl="0" fontAlgn="base">
        <a:spcBef>
          <a:spcPct val="0"/>
        </a:spcBef>
        <a:spcAft>
          <a:spcPct val="0"/>
        </a:spcAft>
        <a:defRPr sz="4400">
          <a:solidFill>
            <a:schemeClr val="tx2"/>
          </a:solidFill>
          <a:latin typeface="Arial" pitchFamily="34"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jpeg"/><Relationship Id="rId5" Type="http://schemas.openxmlformats.org/officeDocument/2006/relationships/image" Target="../media/image4.jpeg"/><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hyperlink" Target="http://upload.wikimedia.org/wikipedia/en/1/15/X-33777.jpg" TargetMode="Externa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image" Target="../media/image41.jpe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image" Target="../media/image42.jpe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image" Target="../media/image43.jpeg"/><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2" Type="http://schemas.openxmlformats.org/officeDocument/2006/relationships/image" Target="../media/image45.jpeg"/><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image" Target="../media/image46.jpeg"/><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2" Type="http://schemas.openxmlformats.org/officeDocument/2006/relationships/image" Target="../media/image48.jpeg"/><Relationship Id="rId1" Type="http://schemas.openxmlformats.org/officeDocument/2006/relationships/slideLayout" Target="../slideLayouts/slideLayout6.xml"/></Relationships>
</file>

<file path=ppt/slides/_rels/slide43.xml.rels><?xml version="1.0" encoding="UTF-8" standalone="yes"?>
<Relationships xmlns="http://schemas.openxmlformats.org/package/2006/relationships"><Relationship Id="rId2" Type="http://schemas.openxmlformats.org/officeDocument/2006/relationships/image" Target="../media/image49.jpe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50.jpeg"/><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2" Type="http://schemas.openxmlformats.org/officeDocument/2006/relationships/image" Target="../media/image51.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685800" y="381000"/>
            <a:ext cx="7772400" cy="1470025"/>
          </a:xfrm>
        </p:spPr>
        <p:txBody>
          <a:bodyPr/>
          <a:lstStyle/>
          <a:p>
            <a:pPr eaLnBrk="1" hangingPunct="1"/>
            <a:r>
              <a:rPr lang="en-US" altLang="en-US" sz="4000" smtClean="0">
                <a:latin typeface="Goudy Stout" pitchFamily="18" charset="0"/>
              </a:rPr>
              <a:t>Chief Joseph </a:t>
            </a:r>
            <a:br>
              <a:rPr lang="en-US" altLang="en-US" sz="4000" smtClean="0">
                <a:latin typeface="Goudy Stout" pitchFamily="18" charset="0"/>
              </a:rPr>
            </a:br>
            <a:r>
              <a:rPr lang="en-US" altLang="en-US" sz="2400" smtClean="0">
                <a:latin typeface="Goudy Stout" pitchFamily="18" charset="0"/>
              </a:rPr>
              <a:t>and the Nez Perce of the Great Plains</a:t>
            </a:r>
            <a:r>
              <a:rPr lang="en-US" altLang="en-US" sz="4000" smtClean="0"/>
              <a:t/>
            </a:r>
            <a:br>
              <a:rPr lang="en-US" altLang="en-US" sz="4000" smtClean="0"/>
            </a:br>
            <a:endParaRPr lang="en-US" altLang="en-US" sz="4000" smtClean="0"/>
          </a:p>
        </p:txBody>
      </p:sp>
      <p:sp>
        <p:nvSpPr>
          <p:cNvPr id="2051" name="Text Box 4"/>
          <p:cNvSpPr txBox="1">
            <a:spLocks noChangeArrowheads="1"/>
          </p:cNvSpPr>
          <p:nvPr/>
        </p:nvSpPr>
        <p:spPr bwMode="auto">
          <a:xfrm>
            <a:off x="0" y="6400800"/>
            <a:ext cx="5588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ltLang="en-US" sz="1200"/>
              <a:t>Power point created by Robert L. Martinez</a:t>
            </a:r>
          </a:p>
          <a:p>
            <a:pPr eaLnBrk="1" hangingPunct="1"/>
            <a:r>
              <a:rPr lang="en-US" altLang="en-US" sz="1200"/>
              <a:t>Primary Content Source: A History of US; Reconstructing America by Joy Hakim</a:t>
            </a:r>
          </a:p>
        </p:txBody>
      </p:sp>
      <p:pic>
        <p:nvPicPr>
          <p:cNvPr id="2052" name="Picture 5" descr="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43200" y="1676400"/>
            <a:ext cx="3829050" cy="464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3" name="Picture 7" descr="Indians Sitting in the Grass"/>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04800" y="2057400"/>
            <a:ext cx="2171700" cy="1719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4" name="Picture 9" descr="Indian Boy with a Feathe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85800" y="4038600"/>
            <a:ext cx="1504950" cy="205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5" name="Picture 11" descr="Bear Claw Necklace"/>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010400" y="1676400"/>
            <a:ext cx="1544638" cy="220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6" name="Picture 13" descr="Two Indian Girls"/>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010400" y="4114800"/>
            <a:ext cx="1546225" cy="213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3"/>
          <p:cNvSpPr>
            <a:spLocks noGrp="1" noChangeArrowheads="1"/>
          </p:cNvSpPr>
          <p:nvPr>
            <p:ph type="body" idx="4294967295"/>
          </p:nvPr>
        </p:nvSpPr>
        <p:spPr>
          <a:xfrm>
            <a:off x="0" y="228600"/>
            <a:ext cx="8763000" cy="4495800"/>
          </a:xfrm>
        </p:spPr>
        <p:txBody>
          <a:bodyPr/>
          <a:lstStyle/>
          <a:p>
            <a:pPr algn="ctr" eaLnBrk="1" hangingPunct="1"/>
            <a:r>
              <a:rPr lang="en-US" altLang="en-US" b="1" smtClean="0"/>
              <a:t>The </a:t>
            </a:r>
            <a:r>
              <a:rPr lang="en-US" altLang="en-US" b="1" i="1" smtClean="0"/>
              <a:t>Sioux</a:t>
            </a:r>
            <a:r>
              <a:rPr lang="en-US" altLang="en-US" b="1" smtClean="0"/>
              <a:t> lived in a kind of democracy where individuals were respected.</a:t>
            </a:r>
            <a:r>
              <a:rPr lang="en-US" altLang="en-US" smtClean="0"/>
              <a:t> </a:t>
            </a:r>
          </a:p>
        </p:txBody>
      </p:sp>
      <p:pic>
        <p:nvPicPr>
          <p:cNvPr id="11267" name="Picture 4" descr="War-Dance-Ceremony-Nez-Perce-190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47800" y="1520825"/>
            <a:ext cx="6324600" cy="5091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3"/>
          <p:cNvSpPr>
            <a:spLocks noGrp="1" noChangeArrowheads="1"/>
          </p:cNvSpPr>
          <p:nvPr>
            <p:ph type="body" idx="4294967295"/>
          </p:nvPr>
        </p:nvSpPr>
        <p:spPr>
          <a:xfrm>
            <a:off x="0" y="228600"/>
            <a:ext cx="8915400" cy="4572000"/>
          </a:xfrm>
        </p:spPr>
        <p:txBody>
          <a:bodyPr/>
          <a:lstStyle/>
          <a:p>
            <a:pPr algn="ctr" eaLnBrk="1" hangingPunct="1"/>
            <a:r>
              <a:rPr lang="en-US" altLang="en-US" b="1" smtClean="0"/>
              <a:t>The </a:t>
            </a:r>
            <a:r>
              <a:rPr lang="en-US" altLang="en-US" b="1" i="1" smtClean="0"/>
              <a:t>Nez Perce</a:t>
            </a:r>
            <a:r>
              <a:rPr lang="en-US" altLang="en-US" b="1" smtClean="0"/>
              <a:t> had enemies, and, although they loved peace, they fought frequently and captured slaves.</a:t>
            </a:r>
          </a:p>
        </p:txBody>
      </p:sp>
      <p:pic>
        <p:nvPicPr>
          <p:cNvPr id="12291" name="Picture 4" descr="NezPerceWarriors-28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05000" y="2057400"/>
            <a:ext cx="5638800" cy="4551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3"/>
          <p:cNvSpPr>
            <a:spLocks noGrp="1" noChangeArrowheads="1"/>
          </p:cNvSpPr>
          <p:nvPr>
            <p:ph type="body" idx="4294967295"/>
          </p:nvPr>
        </p:nvSpPr>
        <p:spPr>
          <a:xfrm>
            <a:off x="0" y="228600"/>
            <a:ext cx="8915400" cy="4572000"/>
          </a:xfrm>
        </p:spPr>
        <p:txBody>
          <a:bodyPr/>
          <a:lstStyle/>
          <a:p>
            <a:pPr algn="ctr" eaLnBrk="1" hangingPunct="1"/>
            <a:r>
              <a:rPr lang="en-US" altLang="en-US" b="1" smtClean="0"/>
              <a:t>The </a:t>
            </a:r>
            <a:r>
              <a:rPr lang="en-US" altLang="en-US" b="1" i="1" smtClean="0"/>
              <a:t>Sioux</a:t>
            </a:r>
            <a:r>
              <a:rPr lang="en-US" altLang="en-US" b="1" smtClean="0"/>
              <a:t> must have been surprised when Meriwether Lewis and William Clark stumbled into one of their camps. It was late September, in 1805.</a:t>
            </a:r>
          </a:p>
        </p:txBody>
      </p:sp>
      <p:pic>
        <p:nvPicPr>
          <p:cNvPr id="13315" name="Picture 9" descr="LewisAndClark"/>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76400" y="2514600"/>
            <a:ext cx="5524500" cy="3867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3"/>
          <p:cNvSpPr>
            <a:spLocks noGrp="1" noChangeArrowheads="1"/>
          </p:cNvSpPr>
          <p:nvPr>
            <p:ph type="body" idx="4294967295"/>
          </p:nvPr>
        </p:nvSpPr>
        <p:spPr>
          <a:xfrm>
            <a:off x="0" y="304800"/>
            <a:ext cx="8839200" cy="4343400"/>
          </a:xfrm>
        </p:spPr>
        <p:txBody>
          <a:bodyPr/>
          <a:lstStyle/>
          <a:p>
            <a:pPr algn="ctr" eaLnBrk="1" hangingPunct="1"/>
            <a:r>
              <a:rPr lang="en-US" altLang="en-US" b="1" smtClean="0"/>
              <a:t>The Lewis and Clark expedition was sent to explore the West by President Jefferson. They had been caught in a mountain snowstorm. The group was starving.</a:t>
            </a:r>
          </a:p>
        </p:txBody>
      </p:sp>
      <p:pic>
        <p:nvPicPr>
          <p:cNvPr id="14339" name="Picture 9" descr="PICT024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57400" y="2847975"/>
            <a:ext cx="5334000" cy="401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3"/>
          <p:cNvSpPr>
            <a:spLocks noGrp="1" noChangeArrowheads="1"/>
          </p:cNvSpPr>
          <p:nvPr>
            <p:ph type="body" idx="4294967295"/>
          </p:nvPr>
        </p:nvSpPr>
        <p:spPr>
          <a:xfrm>
            <a:off x="0" y="228600"/>
            <a:ext cx="8915400" cy="4419600"/>
          </a:xfrm>
        </p:spPr>
        <p:txBody>
          <a:bodyPr/>
          <a:lstStyle/>
          <a:p>
            <a:pPr algn="ctr" eaLnBrk="1" hangingPunct="1"/>
            <a:r>
              <a:rPr lang="en-US" altLang="en-US" b="1" smtClean="0"/>
              <a:t>The </a:t>
            </a:r>
            <a:r>
              <a:rPr lang="en-US" altLang="en-US" b="1" i="1" smtClean="0"/>
              <a:t>Sioux</a:t>
            </a:r>
            <a:r>
              <a:rPr lang="en-US" altLang="en-US" b="1" smtClean="0"/>
              <a:t> fed Clark and his men buffalo steak and camas roots and probably saved their lives.</a:t>
            </a:r>
          </a:p>
        </p:txBody>
      </p:sp>
      <p:pic>
        <p:nvPicPr>
          <p:cNvPr id="15363" name="Picture 5" descr="lewis_and_clark_native_american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0" y="2209800"/>
            <a:ext cx="7620000" cy="4189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3"/>
          <p:cNvSpPr>
            <a:spLocks noGrp="1" noChangeArrowheads="1"/>
          </p:cNvSpPr>
          <p:nvPr>
            <p:ph type="body" idx="4294967295"/>
          </p:nvPr>
        </p:nvSpPr>
        <p:spPr>
          <a:xfrm>
            <a:off x="0" y="228600"/>
            <a:ext cx="8915400" cy="4495800"/>
          </a:xfrm>
        </p:spPr>
        <p:txBody>
          <a:bodyPr/>
          <a:lstStyle/>
          <a:p>
            <a:pPr algn="ctr" eaLnBrk="1" hangingPunct="1"/>
            <a:r>
              <a:rPr lang="en-US" altLang="en-US" b="1" smtClean="0"/>
              <a:t>Lewis and Clark convinced the Native Americans to stop the warring between tribes; that would make it safe for white men to open trading posts to sell goods and firearms.</a:t>
            </a:r>
          </a:p>
        </p:txBody>
      </p:sp>
      <p:pic>
        <p:nvPicPr>
          <p:cNvPr id="16387" name="Picture 5" descr="1792-rifle-horz"/>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3657600"/>
            <a:ext cx="9020175" cy="1660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3"/>
          <p:cNvSpPr>
            <a:spLocks noGrp="1" noChangeArrowheads="1"/>
          </p:cNvSpPr>
          <p:nvPr>
            <p:ph type="body" idx="4294967295"/>
          </p:nvPr>
        </p:nvSpPr>
        <p:spPr>
          <a:xfrm>
            <a:off x="0" y="0"/>
            <a:ext cx="8763000" cy="4495800"/>
          </a:xfrm>
        </p:spPr>
        <p:txBody>
          <a:bodyPr/>
          <a:lstStyle/>
          <a:p>
            <a:pPr algn="ctr" eaLnBrk="1" hangingPunct="1"/>
            <a:r>
              <a:rPr lang="en-US" altLang="en-US" b="1" smtClean="0"/>
              <a:t>The Indians wanted those goods, and they held a council and promised “to cultivate peace” between the tribes.</a:t>
            </a:r>
          </a:p>
        </p:txBody>
      </p:sp>
      <p:pic>
        <p:nvPicPr>
          <p:cNvPr id="17411" name="Picture 5" descr="The Charbonneaus' Gift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19200" y="1752600"/>
            <a:ext cx="6438900" cy="4905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5" descr="Joseph_Bird_Head_with_handcrafted_club_c"/>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33600" y="457200"/>
            <a:ext cx="5014913" cy="609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5" descr="Nez-perce-couple-teepee-190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24125" y="381000"/>
            <a:ext cx="4249738" cy="6324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3"/>
          <p:cNvSpPr>
            <a:spLocks noGrp="1" noChangeArrowheads="1"/>
          </p:cNvSpPr>
          <p:nvPr>
            <p:ph type="body" idx="4294967295"/>
          </p:nvPr>
        </p:nvSpPr>
        <p:spPr>
          <a:xfrm>
            <a:off x="0" y="0"/>
            <a:ext cx="9144000" cy="4343400"/>
          </a:xfrm>
        </p:spPr>
        <p:txBody>
          <a:bodyPr/>
          <a:lstStyle/>
          <a:p>
            <a:pPr algn="ctr" eaLnBrk="1" hangingPunct="1"/>
            <a:r>
              <a:rPr lang="en-US" altLang="en-US" b="1" smtClean="0"/>
              <a:t>It was the beginning of peaceful times. The </a:t>
            </a:r>
            <a:r>
              <a:rPr lang="en-US" altLang="en-US" b="1" i="1" smtClean="0"/>
              <a:t>Sioux</a:t>
            </a:r>
            <a:r>
              <a:rPr lang="en-US" altLang="en-US" b="1" smtClean="0"/>
              <a:t> helped the white trappers, and befriended those white settlers who were beginning to pass through their land. </a:t>
            </a:r>
          </a:p>
        </p:txBody>
      </p:sp>
      <p:pic>
        <p:nvPicPr>
          <p:cNvPr id="20483" name="Picture 6" descr="Beaver%20Pel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05000" y="2286000"/>
            <a:ext cx="4291013" cy="4249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3"/>
          <p:cNvSpPr>
            <a:spLocks noGrp="1" noChangeArrowheads="1"/>
          </p:cNvSpPr>
          <p:nvPr>
            <p:ph type="body" idx="4294967295"/>
          </p:nvPr>
        </p:nvSpPr>
        <p:spPr>
          <a:xfrm>
            <a:off x="0" y="0"/>
            <a:ext cx="8839200" cy="4419600"/>
          </a:xfrm>
        </p:spPr>
        <p:txBody>
          <a:bodyPr/>
          <a:lstStyle/>
          <a:p>
            <a:pPr algn="ctr" eaLnBrk="1" hangingPunct="1"/>
            <a:r>
              <a:rPr lang="en-US" altLang="en-US" b="1" smtClean="0"/>
              <a:t>The </a:t>
            </a:r>
            <a:r>
              <a:rPr lang="en-US" altLang="en-US" b="1" i="1" smtClean="0"/>
              <a:t>Nez Perce</a:t>
            </a:r>
            <a:r>
              <a:rPr lang="en-US" altLang="en-US" b="1" smtClean="0"/>
              <a:t> (Sioux) Indians were special. They were honest, honorable,  courageous, intelligent, and independent.</a:t>
            </a:r>
            <a:r>
              <a:rPr lang="en-US" altLang="en-US" smtClean="0"/>
              <a:t> </a:t>
            </a:r>
          </a:p>
        </p:txBody>
      </p:sp>
      <p:pic>
        <p:nvPicPr>
          <p:cNvPr id="3075" name="Picture 4" descr="Nez-Perce-Indian-Warrio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48200" y="1676400"/>
            <a:ext cx="3675063" cy="518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6" name="Picture 5" descr="Nez-Perce-Indian-Ma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66800" y="1695450"/>
            <a:ext cx="3465513" cy="5162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3"/>
          <p:cNvSpPr>
            <a:spLocks noGrp="1" noChangeArrowheads="1"/>
          </p:cNvSpPr>
          <p:nvPr>
            <p:ph type="body" idx="4294967295"/>
          </p:nvPr>
        </p:nvSpPr>
        <p:spPr>
          <a:xfrm>
            <a:off x="0" y="152400"/>
            <a:ext cx="8839200" cy="4343400"/>
          </a:xfrm>
        </p:spPr>
        <p:txBody>
          <a:bodyPr/>
          <a:lstStyle/>
          <a:p>
            <a:pPr algn="ctr" eaLnBrk="1" hangingPunct="1"/>
            <a:r>
              <a:rPr lang="en-US" altLang="en-US" b="1" smtClean="0"/>
              <a:t>Everything changed when gold was discovered on their land in 1860. The miners trespassed on their lands. Many settlers began to homestead on their lands.</a:t>
            </a:r>
          </a:p>
        </p:txBody>
      </p:sp>
      <p:pic>
        <p:nvPicPr>
          <p:cNvPr id="21507" name="Picture 5" descr="Image, Source: black &amp; whit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05000" y="2819400"/>
            <a:ext cx="5715000" cy="4300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3"/>
          <p:cNvSpPr>
            <a:spLocks noGrp="1" noChangeArrowheads="1"/>
          </p:cNvSpPr>
          <p:nvPr>
            <p:ph type="body" idx="4294967295"/>
          </p:nvPr>
        </p:nvSpPr>
        <p:spPr>
          <a:xfrm>
            <a:off x="0" y="228600"/>
            <a:ext cx="8915400" cy="4419600"/>
          </a:xfrm>
        </p:spPr>
        <p:txBody>
          <a:bodyPr/>
          <a:lstStyle/>
          <a:p>
            <a:pPr algn="ctr" eaLnBrk="1" hangingPunct="1"/>
            <a:r>
              <a:rPr lang="en-US" altLang="en-US" b="1" smtClean="0"/>
              <a:t>Some </a:t>
            </a:r>
            <a:r>
              <a:rPr lang="en-US" altLang="en-US" b="1" i="1" smtClean="0"/>
              <a:t>Nez Perce</a:t>
            </a:r>
            <a:r>
              <a:rPr lang="en-US" altLang="en-US" b="1" smtClean="0"/>
              <a:t> signed treaties to give up some of their land, but others wouldn’t do it. They wouldn’t sign the white man’s paper.</a:t>
            </a:r>
          </a:p>
        </p:txBody>
      </p:sp>
      <p:pic>
        <p:nvPicPr>
          <p:cNvPr id="22531" name="Picture 4" descr="Indians-Singing-Deeds-of-Valo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81200" y="2476500"/>
            <a:ext cx="5410200" cy="438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Picture 7" descr="Sioux-Chie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00" y="533400"/>
            <a:ext cx="8001000" cy="5707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3"/>
          <p:cNvSpPr>
            <a:spLocks noGrp="1" noChangeArrowheads="1"/>
          </p:cNvSpPr>
          <p:nvPr>
            <p:ph type="body" idx="4294967295"/>
          </p:nvPr>
        </p:nvSpPr>
        <p:spPr>
          <a:xfrm>
            <a:off x="0" y="228600"/>
            <a:ext cx="8915400" cy="4419600"/>
          </a:xfrm>
        </p:spPr>
        <p:txBody>
          <a:bodyPr/>
          <a:lstStyle/>
          <a:p>
            <a:pPr algn="ctr" eaLnBrk="1" hangingPunct="1"/>
            <a:r>
              <a:rPr lang="en-US" altLang="en-US" b="1" i="1" smtClean="0"/>
              <a:t>President Grant</a:t>
            </a:r>
            <a:r>
              <a:rPr lang="en-US" altLang="en-US" b="1" smtClean="0"/>
              <a:t> tried to solve the problem by setting aside a section of land “as a reservation for the roaming </a:t>
            </a:r>
            <a:r>
              <a:rPr lang="en-US" altLang="en-US" b="1" i="1" smtClean="0"/>
              <a:t>Nez Perce</a:t>
            </a:r>
            <a:r>
              <a:rPr lang="en-US" altLang="en-US" b="1" smtClean="0"/>
              <a:t> Indians.”</a:t>
            </a:r>
          </a:p>
        </p:txBody>
      </p:sp>
      <p:pic>
        <p:nvPicPr>
          <p:cNvPr id="24579" name="Picture 4" descr="1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19400" y="2362200"/>
            <a:ext cx="3424238" cy="449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3"/>
          <p:cNvSpPr>
            <a:spLocks noGrp="1" noChangeArrowheads="1"/>
          </p:cNvSpPr>
          <p:nvPr>
            <p:ph type="body" idx="4294967295"/>
          </p:nvPr>
        </p:nvSpPr>
        <p:spPr>
          <a:xfrm>
            <a:off x="304800" y="228600"/>
            <a:ext cx="8839200" cy="4343400"/>
          </a:xfrm>
        </p:spPr>
        <p:txBody>
          <a:bodyPr/>
          <a:lstStyle/>
          <a:p>
            <a:pPr algn="ctr" eaLnBrk="1" hangingPunct="1"/>
            <a:r>
              <a:rPr lang="en-US" altLang="en-US" b="1" smtClean="0"/>
              <a:t>Settlers were not allowed on that (reservation) land, but that didn’t stop the miners and homesteaders.</a:t>
            </a:r>
            <a:r>
              <a:rPr lang="en-US" altLang="en-US" smtClean="0"/>
              <a:t> </a:t>
            </a:r>
          </a:p>
        </p:txBody>
      </p:sp>
      <p:pic>
        <p:nvPicPr>
          <p:cNvPr id="25603" name="Picture 5" descr="GarbuttMin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81200" y="2057400"/>
            <a:ext cx="4953000" cy="4568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3"/>
          <p:cNvSpPr>
            <a:spLocks noGrp="1" noChangeArrowheads="1"/>
          </p:cNvSpPr>
          <p:nvPr>
            <p:ph type="body" idx="4294967295"/>
          </p:nvPr>
        </p:nvSpPr>
        <p:spPr>
          <a:xfrm>
            <a:off x="0" y="228600"/>
            <a:ext cx="8839200" cy="4343400"/>
          </a:xfrm>
        </p:spPr>
        <p:txBody>
          <a:bodyPr/>
          <a:lstStyle/>
          <a:p>
            <a:pPr eaLnBrk="1" hangingPunct="1"/>
            <a:r>
              <a:rPr lang="en-US" altLang="en-US" b="1" smtClean="0"/>
              <a:t>One of the “no-treaty” tribes was led by a man most Americans called </a:t>
            </a:r>
            <a:r>
              <a:rPr lang="en-US" altLang="en-US" b="1" i="1" smtClean="0"/>
              <a:t>Chief Joseph</a:t>
            </a:r>
            <a:r>
              <a:rPr lang="en-US" altLang="en-US" b="1" smtClean="0"/>
              <a:t>.</a:t>
            </a:r>
            <a:r>
              <a:rPr lang="en-US" altLang="en-US" smtClean="0"/>
              <a:t> </a:t>
            </a:r>
          </a:p>
        </p:txBody>
      </p:sp>
      <p:pic>
        <p:nvPicPr>
          <p:cNvPr id="26627" name="Picture 4" descr="untitled"/>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38400" y="1600200"/>
            <a:ext cx="4033838" cy="525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3"/>
          <p:cNvSpPr>
            <a:spLocks noGrp="1" noChangeArrowheads="1"/>
          </p:cNvSpPr>
          <p:nvPr>
            <p:ph type="body" idx="4294967295"/>
          </p:nvPr>
        </p:nvSpPr>
        <p:spPr>
          <a:xfrm>
            <a:off x="0" y="304800"/>
            <a:ext cx="8915400" cy="4495800"/>
          </a:xfrm>
        </p:spPr>
        <p:txBody>
          <a:bodyPr/>
          <a:lstStyle/>
          <a:p>
            <a:pPr algn="ctr" eaLnBrk="1" hangingPunct="1"/>
            <a:r>
              <a:rPr lang="en-US" altLang="en-US" sz="3600" b="1" i="1" smtClean="0"/>
              <a:t>Chief Joseph</a:t>
            </a:r>
            <a:r>
              <a:rPr lang="en-US" altLang="en-US" sz="3600" b="1" smtClean="0"/>
              <a:t> asked his people to be patient, he didn’t want to fight the white settlers.</a:t>
            </a:r>
          </a:p>
        </p:txBody>
      </p:sp>
      <p:pic>
        <p:nvPicPr>
          <p:cNvPr id="27651" name="Picture 4" descr="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95600" y="2209800"/>
            <a:ext cx="3495675" cy="487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3"/>
          <p:cNvSpPr>
            <a:spLocks noGrp="1" noChangeArrowheads="1"/>
          </p:cNvSpPr>
          <p:nvPr>
            <p:ph type="body" idx="4294967295"/>
          </p:nvPr>
        </p:nvSpPr>
        <p:spPr>
          <a:xfrm>
            <a:off x="228600" y="228600"/>
            <a:ext cx="8915400" cy="4495800"/>
          </a:xfrm>
        </p:spPr>
        <p:txBody>
          <a:bodyPr/>
          <a:lstStyle/>
          <a:p>
            <a:pPr algn="ctr" eaLnBrk="1" hangingPunct="1"/>
            <a:r>
              <a:rPr lang="en-US" altLang="en-US" b="1" smtClean="0"/>
              <a:t>In 1876, the U.S. government sent commissioners to meet with </a:t>
            </a:r>
            <a:r>
              <a:rPr lang="en-US" altLang="en-US" b="1" i="1" smtClean="0"/>
              <a:t>Chief Joseph</a:t>
            </a:r>
            <a:r>
              <a:rPr lang="en-US" altLang="en-US" b="1" smtClean="0"/>
              <a:t>. They wanted him to move from his land to another reservation.</a:t>
            </a:r>
          </a:p>
        </p:txBody>
      </p:sp>
      <p:pic>
        <p:nvPicPr>
          <p:cNvPr id="28675" name="Picture 4" descr="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95600" y="2438400"/>
            <a:ext cx="3638550" cy="464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3"/>
          <p:cNvSpPr>
            <a:spLocks noGrp="1" noChangeArrowheads="1"/>
          </p:cNvSpPr>
          <p:nvPr>
            <p:ph type="body" idx="4294967295"/>
          </p:nvPr>
        </p:nvSpPr>
        <p:spPr>
          <a:xfrm>
            <a:off x="304800" y="152400"/>
            <a:ext cx="8839200" cy="4495800"/>
          </a:xfrm>
        </p:spPr>
        <p:txBody>
          <a:bodyPr/>
          <a:lstStyle/>
          <a:p>
            <a:pPr algn="ctr" eaLnBrk="1" hangingPunct="1"/>
            <a:r>
              <a:rPr lang="en-US" altLang="en-US" b="1" i="1" smtClean="0"/>
              <a:t>Chief Joseph</a:t>
            </a:r>
            <a:r>
              <a:rPr lang="en-US" altLang="en-US" b="1" smtClean="0"/>
              <a:t> would not agree to move. “We love the land,” he said, “It is our home.”</a:t>
            </a:r>
          </a:p>
        </p:txBody>
      </p:sp>
      <p:pic>
        <p:nvPicPr>
          <p:cNvPr id="29699" name="Picture 4" descr="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19400" y="1828800"/>
            <a:ext cx="3810000" cy="5229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3"/>
          <p:cNvSpPr>
            <a:spLocks noGrp="1" noChangeArrowheads="1"/>
          </p:cNvSpPr>
          <p:nvPr>
            <p:ph type="body" idx="4294967295"/>
          </p:nvPr>
        </p:nvSpPr>
        <p:spPr>
          <a:xfrm>
            <a:off x="304800" y="228600"/>
            <a:ext cx="8839200" cy="4495800"/>
          </a:xfrm>
        </p:spPr>
        <p:txBody>
          <a:bodyPr/>
          <a:lstStyle/>
          <a:p>
            <a:pPr algn="ctr" eaLnBrk="1" hangingPunct="1"/>
            <a:r>
              <a:rPr lang="en-US" altLang="en-US" b="1" smtClean="0"/>
              <a:t>But the </a:t>
            </a:r>
            <a:r>
              <a:rPr lang="en-US" altLang="en-US" b="1" i="1" smtClean="0"/>
              <a:t>Sioux</a:t>
            </a:r>
            <a:r>
              <a:rPr lang="en-US" altLang="en-US" b="1" smtClean="0"/>
              <a:t> had no choice, the newcomers had great weapons and numbers. The Indians were forced onto a reservation.</a:t>
            </a:r>
          </a:p>
        </p:txBody>
      </p:sp>
      <p:pic>
        <p:nvPicPr>
          <p:cNvPr id="30723" name="Picture 5" descr="Cavalry_and_Indian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52600" y="2514600"/>
            <a:ext cx="6019800" cy="4103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4" descr="Nez-Perce-Baby"/>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81200" y="304800"/>
            <a:ext cx="4900613" cy="6172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3"/>
          <p:cNvSpPr>
            <a:spLocks noGrp="1" noChangeArrowheads="1"/>
          </p:cNvSpPr>
          <p:nvPr>
            <p:ph type="body" idx="4294967295"/>
          </p:nvPr>
        </p:nvSpPr>
        <p:spPr>
          <a:xfrm>
            <a:off x="0" y="228600"/>
            <a:ext cx="8763000" cy="4572000"/>
          </a:xfrm>
        </p:spPr>
        <p:txBody>
          <a:bodyPr/>
          <a:lstStyle/>
          <a:p>
            <a:pPr algn="ctr" eaLnBrk="1" hangingPunct="1"/>
            <a:r>
              <a:rPr lang="en-US" altLang="en-US" b="1" smtClean="0"/>
              <a:t>The commissioners had no patience. They wanted the Indians removed quickly by military force.</a:t>
            </a:r>
            <a:r>
              <a:rPr lang="en-US" altLang="en-US" smtClean="0"/>
              <a:t> </a:t>
            </a:r>
          </a:p>
        </p:txBody>
      </p:sp>
      <p:pic>
        <p:nvPicPr>
          <p:cNvPr id="31747" name="Picture 4" descr="Hostile-Indian-Camp"/>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76400" y="2057400"/>
            <a:ext cx="5715000" cy="4657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3"/>
          <p:cNvSpPr>
            <a:spLocks noGrp="1" noChangeArrowheads="1"/>
          </p:cNvSpPr>
          <p:nvPr>
            <p:ph type="body" idx="4294967295"/>
          </p:nvPr>
        </p:nvSpPr>
        <p:spPr>
          <a:xfrm>
            <a:off x="0" y="304800"/>
            <a:ext cx="8915400" cy="4267200"/>
          </a:xfrm>
        </p:spPr>
        <p:txBody>
          <a:bodyPr/>
          <a:lstStyle/>
          <a:p>
            <a:pPr algn="ctr" eaLnBrk="1" hangingPunct="1"/>
            <a:r>
              <a:rPr lang="en-US" altLang="en-US" b="1" smtClean="0"/>
              <a:t>During the move, one young Indian, whose father had been murdered by white settlers, killed some of the white men. Now the whites had a reason to attack.</a:t>
            </a:r>
          </a:p>
        </p:txBody>
      </p:sp>
      <p:pic>
        <p:nvPicPr>
          <p:cNvPr id="32771" name="Picture 5" descr="comoutholy_CSA15913komp"/>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05000" y="2514600"/>
            <a:ext cx="5343525" cy="3971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3"/>
          <p:cNvSpPr>
            <a:spLocks noGrp="1" noChangeArrowheads="1"/>
          </p:cNvSpPr>
          <p:nvPr>
            <p:ph type="body" idx="4294967295"/>
          </p:nvPr>
        </p:nvSpPr>
        <p:spPr>
          <a:xfrm>
            <a:off x="0" y="304800"/>
            <a:ext cx="8839200" cy="4495800"/>
          </a:xfrm>
        </p:spPr>
        <p:txBody>
          <a:bodyPr/>
          <a:lstStyle/>
          <a:p>
            <a:pPr algn="ctr" eaLnBrk="1" hangingPunct="1"/>
            <a:r>
              <a:rPr lang="en-US" altLang="en-US" b="1" smtClean="0"/>
              <a:t>When they were attacked, the </a:t>
            </a:r>
            <a:r>
              <a:rPr lang="en-US" altLang="en-US" b="1" i="1" smtClean="0"/>
              <a:t>Nez Perce</a:t>
            </a:r>
            <a:r>
              <a:rPr lang="en-US" altLang="en-US" b="1" smtClean="0"/>
              <a:t> fought. The first battle began when Indians, carrying a white flag of truce, approached the soldiers…</a:t>
            </a:r>
          </a:p>
        </p:txBody>
      </p:sp>
      <p:pic>
        <p:nvPicPr>
          <p:cNvPr id="33795" name="Picture 5" descr="9"/>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57400" y="2522538"/>
            <a:ext cx="5105400" cy="4335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3"/>
          <p:cNvSpPr>
            <a:spLocks noGrp="1" noChangeArrowheads="1"/>
          </p:cNvSpPr>
          <p:nvPr>
            <p:ph type="body" idx="4294967295"/>
          </p:nvPr>
        </p:nvSpPr>
        <p:spPr>
          <a:xfrm>
            <a:off x="0" y="381000"/>
            <a:ext cx="8915400" cy="4419600"/>
          </a:xfrm>
        </p:spPr>
        <p:txBody>
          <a:bodyPr/>
          <a:lstStyle/>
          <a:p>
            <a:pPr algn="ctr" eaLnBrk="1" hangingPunct="1"/>
            <a:r>
              <a:rPr lang="en-US" altLang="en-US" b="1" smtClean="0"/>
              <a:t>…a shot rang out and the Indians returned fire. The fight was brief, 34 U.S. soldiers died, and no </a:t>
            </a:r>
            <a:r>
              <a:rPr lang="en-US" altLang="en-US" b="1" i="1" smtClean="0"/>
              <a:t>Sioux</a:t>
            </a:r>
            <a:r>
              <a:rPr lang="en-US" altLang="en-US" b="1" smtClean="0"/>
              <a:t>.</a:t>
            </a:r>
          </a:p>
        </p:txBody>
      </p:sp>
      <p:pic>
        <p:nvPicPr>
          <p:cNvPr id="34819" name="Picture 5" descr="Image:X-33777.jpg">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0" y="2133600"/>
            <a:ext cx="6096000" cy="4124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3"/>
          <p:cNvSpPr>
            <a:spLocks noGrp="1" noChangeArrowheads="1"/>
          </p:cNvSpPr>
          <p:nvPr>
            <p:ph type="body" idx="4294967295"/>
          </p:nvPr>
        </p:nvSpPr>
        <p:spPr>
          <a:xfrm>
            <a:off x="0" y="228600"/>
            <a:ext cx="8763000" cy="4419600"/>
          </a:xfrm>
        </p:spPr>
        <p:txBody>
          <a:bodyPr/>
          <a:lstStyle/>
          <a:p>
            <a:pPr algn="ctr" eaLnBrk="1" hangingPunct="1"/>
            <a:r>
              <a:rPr lang="en-US" altLang="en-US" b="1" smtClean="0"/>
              <a:t>The Indians knew that other soldiers would soon be after them. The </a:t>
            </a:r>
            <a:r>
              <a:rPr lang="en-US" altLang="en-US" b="1" i="1" smtClean="0"/>
              <a:t>Sioux</a:t>
            </a:r>
            <a:r>
              <a:rPr lang="en-US" altLang="en-US" b="1" smtClean="0"/>
              <a:t> raced for safety in Canada (a thousand mile journey.) </a:t>
            </a:r>
            <a:endParaRPr lang="en-US" altLang="en-US" smtClean="0"/>
          </a:p>
        </p:txBody>
      </p:sp>
      <p:pic>
        <p:nvPicPr>
          <p:cNvPr id="35843" name="Picture 4" descr="1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05000" y="2514600"/>
            <a:ext cx="5410200" cy="417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866" name="Picture 4" descr="1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68263"/>
            <a:ext cx="9144000" cy="7543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3"/>
          <p:cNvSpPr>
            <a:spLocks noGrp="1" noChangeArrowheads="1"/>
          </p:cNvSpPr>
          <p:nvPr>
            <p:ph type="body" idx="4294967295"/>
          </p:nvPr>
        </p:nvSpPr>
        <p:spPr>
          <a:xfrm>
            <a:off x="0" y="228600"/>
            <a:ext cx="8915400" cy="4419600"/>
          </a:xfrm>
        </p:spPr>
        <p:txBody>
          <a:bodyPr/>
          <a:lstStyle/>
          <a:p>
            <a:pPr algn="ctr" eaLnBrk="1" hangingPunct="1"/>
            <a:r>
              <a:rPr lang="en-US" altLang="en-US" b="1" smtClean="0"/>
              <a:t>First one army, then another, and another, followed and fought the </a:t>
            </a:r>
            <a:r>
              <a:rPr lang="en-US" altLang="en-US" b="1" i="1" smtClean="0"/>
              <a:t>Sioux</a:t>
            </a:r>
            <a:r>
              <a:rPr lang="en-US" altLang="en-US" b="1" smtClean="0"/>
              <a:t>.</a:t>
            </a:r>
            <a:r>
              <a:rPr lang="en-US" altLang="en-US" smtClean="0"/>
              <a:t> </a:t>
            </a:r>
          </a:p>
        </p:txBody>
      </p:sp>
      <p:pic>
        <p:nvPicPr>
          <p:cNvPr id="37891" name="Picture 8" descr="Cavalry Charge on the Southern Plains by Frederick Remington. Courtesy of the Amon Carter Museum."/>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828800"/>
            <a:ext cx="9144000" cy="4243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3"/>
          <p:cNvSpPr>
            <a:spLocks noGrp="1" noChangeArrowheads="1"/>
          </p:cNvSpPr>
          <p:nvPr>
            <p:ph type="body" idx="4294967295"/>
          </p:nvPr>
        </p:nvSpPr>
        <p:spPr>
          <a:xfrm>
            <a:off x="0" y="304800"/>
            <a:ext cx="9144000" cy="4267200"/>
          </a:xfrm>
        </p:spPr>
        <p:txBody>
          <a:bodyPr/>
          <a:lstStyle/>
          <a:p>
            <a:pPr algn="ctr" eaLnBrk="1" hangingPunct="1"/>
            <a:r>
              <a:rPr lang="en-US" altLang="en-US" b="1" smtClean="0"/>
              <a:t>Finally, just 30 miles from Canada, facing new soldiers, the </a:t>
            </a:r>
            <a:r>
              <a:rPr lang="en-US" altLang="en-US" b="1" i="1" smtClean="0"/>
              <a:t>Nez Perce</a:t>
            </a:r>
            <a:r>
              <a:rPr lang="en-US" altLang="en-US" b="1" smtClean="0"/>
              <a:t> were surrounded.</a:t>
            </a:r>
          </a:p>
        </p:txBody>
      </p:sp>
      <p:pic>
        <p:nvPicPr>
          <p:cNvPr id="38915" name="Picture 6" descr="Cavalry, Column of Two's - Back to the Future III"/>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00" y="2038350"/>
            <a:ext cx="10439400" cy="4916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4"/>
          <p:cNvSpPr>
            <a:spLocks noGrp="1" noChangeArrowheads="1"/>
          </p:cNvSpPr>
          <p:nvPr>
            <p:ph type="title"/>
          </p:nvPr>
        </p:nvSpPr>
        <p:spPr>
          <a:xfrm>
            <a:off x="457200" y="0"/>
            <a:ext cx="8229600" cy="1143000"/>
          </a:xfrm>
        </p:spPr>
        <p:txBody>
          <a:bodyPr/>
          <a:lstStyle/>
          <a:p>
            <a:pPr eaLnBrk="1" hangingPunct="1"/>
            <a:r>
              <a:rPr lang="en-US" altLang="en-US" sz="6000" b="1" smtClean="0">
                <a:latin typeface="Mufferaw" pitchFamily="66" charset="0"/>
              </a:rPr>
              <a:t>Chief Joseph</a:t>
            </a:r>
          </a:p>
        </p:txBody>
      </p:sp>
      <p:sp>
        <p:nvSpPr>
          <p:cNvPr id="39939" name="Rectangle 3"/>
          <p:cNvSpPr>
            <a:spLocks noGrp="1" noChangeArrowheads="1"/>
          </p:cNvSpPr>
          <p:nvPr>
            <p:ph type="body" idx="4294967295"/>
          </p:nvPr>
        </p:nvSpPr>
        <p:spPr>
          <a:xfrm>
            <a:off x="0" y="990600"/>
            <a:ext cx="9144000" cy="4495800"/>
          </a:xfrm>
        </p:spPr>
        <p:txBody>
          <a:bodyPr/>
          <a:lstStyle/>
          <a:p>
            <a:pPr algn="ctr" eaLnBrk="1" hangingPunct="1"/>
            <a:r>
              <a:rPr lang="en-US" altLang="en-US" b="1" smtClean="0"/>
              <a:t>“I am tired of fighting. Our chiefs are killed…The old men are dead…The little children are freezing to death. My people… have run away to the hills, and have no blankets, no food…”</a:t>
            </a:r>
          </a:p>
        </p:txBody>
      </p:sp>
      <p:pic>
        <p:nvPicPr>
          <p:cNvPr id="39940" name="Picture 5" descr="joseph7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0" y="3581400"/>
            <a:ext cx="4648200" cy="3065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3"/>
          <p:cNvSpPr>
            <a:spLocks noGrp="1" noChangeArrowheads="1"/>
          </p:cNvSpPr>
          <p:nvPr>
            <p:ph type="body" idx="4294967295"/>
          </p:nvPr>
        </p:nvSpPr>
        <p:spPr>
          <a:xfrm>
            <a:off x="0" y="457200"/>
            <a:ext cx="8839200" cy="4495800"/>
          </a:xfrm>
        </p:spPr>
        <p:txBody>
          <a:bodyPr/>
          <a:lstStyle/>
          <a:p>
            <a:pPr algn="ctr" eaLnBrk="1" hangingPunct="1"/>
            <a:r>
              <a:rPr lang="en-US" altLang="en-US" b="1" smtClean="0"/>
              <a:t>“My heart is sick and sad. From where the sun now stands </a:t>
            </a:r>
            <a:r>
              <a:rPr lang="en-US" altLang="en-US" b="1" i="1" smtClean="0"/>
              <a:t>I will fight no more</a:t>
            </a:r>
            <a:r>
              <a:rPr lang="en-US" altLang="en-US" b="1" smtClean="0"/>
              <a:t> forever.” </a:t>
            </a:r>
            <a:r>
              <a:rPr lang="en-US" altLang="en-US" b="1" smtClean="0">
                <a:solidFill>
                  <a:schemeClr val="hlink"/>
                </a:solidFill>
              </a:rPr>
              <a:t>– Chief Joseph</a:t>
            </a:r>
          </a:p>
          <a:p>
            <a:pPr eaLnBrk="1" hangingPunct="1"/>
            <a:endParaRPr lang="en-US" altLang="en-US" smtClean="0"/>
          </a:p>
        </p:txBody>
      </p:sp>
      <p:pic>
        <p:nvPicPr>
          <p:cNvPr id="40963" name="Picture 5" descr="1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05000" y="2209800"/>
            <a:ext cx="5715000" cy="5238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3"/>
          <p:cNvSpPr>
            <a:spLocks noGrp="1" noChangeArrowheads="1"/>
          </p:cNvSpPr>
          <p:nvPr>
            <p:ph type="body" idx="4294967295"/>
          </p:nvPr>
        </p:nvSpPr>
        <p:spPr>
          <a:xfrm>
            <a:off x="0" y="152400"/>
            <a:ext cx="8915400" cy="4754563"/>
          </a:xfrm>
        </p:spPr>
        <p:txBody>
          <a:bodyPr/>
          <a:lstStyle/>
          <a:p>
            <a:pPr algn="ctr" eaLnBrk="1" hangingPunct="1"/>
            <a:r>
              <a:rPr lang="en-US" altLang="en-US" b="1" smtClean="0"/>
              <a:t>The </a:t>
            </a:r>
            <a:r>
              <a:rPr lang="en-US" altLang="en-US" b="1" i="1" smtClean="0"/>
              <a:t>Sioux</a:t>
            </a:r>
            <a:r>
              <a:rPr lang="en-US" altLang="en-US" b="1" smtClean="0"/>
              <a:t> lived in a region that was a kind of paradise. Their land, where today, Idaho, Washington, and Oregon come together, holds rich valleys, grassy prairies, steep mountains, and canyons.</a:t>
            </a:r>
          </a:p>
        </p:txBody>
      </p:sp>
      <p:pic>
        <p:nvPicPr>
          <p:cNvPr id="5123" name="Picture 5" descr="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76400" y="2819400"/>
            <a:ext cx="5715000" cy="3817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3"/>
          <p:cNvSpPr>
            <a:spLocks noGrp="1" noChangeArrowheads="1"/>
          </p:cNvSpPr>
          <p:nvPr>
            <p:ph type="body" idx="4294967295"/>
          </p:nvPr>
        </p:nvSpPr>
        <p:spPr>
          <a:xfrm>
            <a:off x="0" y="381000"/>
            <a:ext cx="8839200" cy="4495800"/>
          </a:xfrm>
        </p:spPr>
        <p:txBody>
          <a:bodyPr/>
          <a:lstStyle/>
          <a:p>
            <a:pPr algn="ctr" eaLnBrk="1" hangingPunct="1"/>
            <a:r>
              <a:rPr lang="en-US" altLang="en-US" b="1" smtClean="0"/>
              <a:t>That day, promises were made to </a:t>
            </a:r>
            <a:r>
              <a:rPr lang="en-US" altLang="en-US" b="1" i="1" smtClean="0"/>
              <a:t>Chief Joseph</a:t>
            </a:r>
            <a:r>
              <a:rPr lang="en-US" altLang="en-US" b="1" smtClean="0"/>
              <a:t>, but they were never kept. The </a:t>
            </a:r>
            <a:r>
              <a:rPr lang="en-US" altLang="en-US" b="1" i="1" smtClean="0"/>
              <a:t>Nez Perce</a:t>
            </a:r>
            <a:r>
              <a:rPr lang="en-US" altLang="en-US" b="1" smtClean="0"/>
              <a:t> were sent to barren lands; most </a:t>
            </a:r>
            <a:r>
              <a:rPr lang="en-US" altLang="en-US" b="1" i="1" smtClean="0"/>
              <a:t>Sioux</a:t>
            </a:r>
            <a:r>
              <a:rPr lang="en-US" altLang="en-US" b="1" smtClean="0"/>
              <a:t> sickened and died.</a:t>
            </a:r>
          </a:p>
        </p:txBody>
      </p:sp>
      <p:pic>
        <p:nvPicPr>
          <p:cNvPr id="41987" name="Picture 4" descr="Nez-Perce-Sweat-lodg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05000" y="2514600"/>
            <a:ext cx="5410200" cy="4048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5"/>
          <p:cNvSpPr>
            <a:spLocks noGrp="1" noChangeArrowheads="1"/>
          </p:cNvSpPr>
          <p:nvPr>
            <p:ph type="body" idx="4294967295"/>
          </p:nvPr>
        </p:nvSpPr>
        <p:spPr>
          <a:xfrm>
            <a:off x="0" y="304800"/>
            <a:ext cx="8839200" cy="4754563"/>
          </a:xfrm>
        </p:spPr>
        <p:txBody>
          <a:bodyPr/>
          <a:lstStyle/>
          <a:p>
            <a:pPr algn="ctr" eaLnBrk="1" hangingPunct="1"/>
            <a:r>
              <a:rPr lang="en-US" altLang="en-US" b="1" smtClean="0"/>
              <a:t>“All men were made by the same Great Spirit Chief. They are all brothers. The earth is the mother of all people, and all people should have equal rights upon it.” </a:t>
            </a:r>
          </a:p>
          <a:p>
            <a:pPr algn="ctr" eaLnBrk="1" hangingPunct="1">
              <a:buFontTx/>
              <a:buNone/>
            </a:pPr>
            <a:r>
              <a:rPr lang="en-US" altLang="en-US" b="1" smtClean="0">
                <a:solidFill>
                  <a:schemeClr val="hlink"/>
                </a:solidFill>
              </a:rPr>
              <a:t>- Chief Joseph</a:t>
            </a:r>
          </a:p>
        </p:txBody>
      </p:sp>
      <p:pic>
        <p:nvPicPr>
          <p:cNvPr id="43011" name="Picture 7" descr="Nez-Perce-With-Furcap"/>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05000" y="2971800"/>
            <a:ext cx="2630488" cy="4414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3012" name="Picture 8" descr="Nez-Perce-Indian-Woma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48200" y="2971800"/>
            <a:ext cx="3006725" cy="4143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3"/>
          <p:cNvSpPr>
            <a:spLocks noGrp="1" noChangeArrowheads="1"/>
          </p:cNvSpPr>
          <p:nvPr>
            <p:ph type="body" idx="4294967295"/>
          </p:nvPr>
        </p:nvSpPr>
        <p:spPr>
          <a:xfrm>
            <a:off x="0" y="304800"/>
            <a:ext cx="8915400" cy="4419600"/>
          </a:xfrm>
        </p:spPr>
        <p:txBody>
          <a:bodyPr/>
          <a:lstStyle/>
          <a:p>
            <a:pPr algn="ctr" eaLnBrk="1" hangingPunct="1"/>
            <a:r>
              <a:rPr lang="en-US" altLang="en-US" b="1" smtClean="0"/>
              <a:t>“You might as well expect the rivers to run backward as that any man who was born a free man should be contented when penned up and denied liberty to go where he pleases.” </a:t>
            </a:r>
            <a:r>
              <a:rPr lang="en-US" altLang="en-US" b="1" smtClean="0">
                <a:solidFill>
                  <a:schemeClr val="hlink"/>
                </a:solidFill>
              </a:rPr>
              <a:t>– Chief Joseph</a:t>
            </a:r>
          </a:p>
        </p:txBody>
      </p:sp>
      <p:pic>
        <p:nvPicPr>
          <p:cNvPr id="44035" name="Picture 6" descr="Nez-Perce-Indian-Cano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62200" y="3048000"/>
            <a:ext cx="4800600" cy="3455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noChangeArrowheads="1"/>
          </p:cNvSpPr>
          <p:nvPr>
            <p:ph type="title"/>
          </p:nvPr>
        </p:nvSpPr>
        <p:spPr>
          <a:xfrm>
            <a:off x="457200" y="0"/>
            <a:ext cx="8229600" cy="1143000"/>
          </a:xfrm>
        </p:spPr>
        <p:txBody>
          <a:bodyPr/>
          <a:lstStyle/>
          <a:p>
            <a:pPr eaLnBrk="1" hangingPunct="1"/>
            <a:r>
              <a:rPr lang="en-US" altLang="en-US" sz="6000" b="1" smtClean="0">
                <a:latin typeface="Mufferaw" pitchFamily="66" charset="0"/>
              </a:rPr>
              <a:t>Chief Joseph</a:t>
            </a:r>
          </a:p>
        </p:txBody>
      </p:sp>
      <p:sp>
        <p:nvSpPr>
          <p:cNvPr id="45059" name="Rectangle 3"/>
          <p:cNvSpPr>
            <a:spLocks noGrp="1" noChangeArrowheads="1"/>
          </p:cNvSpPr>
          <p:nvPr>
            <p:ph type="body" idx="1"/>
          </p:nvPr>
        </p:nvSpPr>
        <p:spPr>
          <a:xfrm>
            <a:off x="0" y="990600"/>
            <a:ext cx="9144000" cy="4495800"/>
          </a:xfrm>
        </p:spPr>
        <p:txBody>
          <a:bodyPr/>
          <a:lstStyle/>
          <a:p>
            <a:pPr algn="ctr" eaLnBrk="1" hangingPunct="1"/>
            <a:r>
              <a:rPr lang="en-US" altLang="en-US" b="1" smtClean="0"/>
              <a:t>“We only ask an even chance to live as other men live. We ask to be recognized as men. We ask that the same law shall work alike on all men.”</a:t>
            </a:r>
          </a:p>
        </p:txBody>
      </p:sp>
      <p:pic>
        <p:nvPicPr>
          <p:cNvPr id="45060" name="Picture 4" descr="War-Bonne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62200" y="3200400"/>
            <a:ext cx="4648200" cy="3440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ChangeArrowheads="1"/>
          </p:cNvSpPr>
          <p:nvPr>
            <p:ph type="title" idx="4294967295"/>
          </p:nvPr>
        </p:nvSpPr>
        <p:spPr>
          <a:xfrm>
            <a:off x="457200" y="0"/>
            <a:ext cx="8229600" cy="1143000"/>
          </a:xfrm>
        </p:spPr>
        <p:txBody>
          <a:bodyPr/>
          <a:lstStyle/>
          <a:p>
            <a:pPr eaLnBrk="1" hangingPunct="1"/>
            <a:r>
              <a:rPr lang="en-US" altLang="en-US" sz="6000" b="1" smtClean="0">
                <a:latin typeface="Mufferaw" pitchFamily="66" charset="0"/>
              </a:rPr>
              <a:t>Chief Joseph</a:t>
            </a:r>
          </a:p>
        </p:txBody>
      </p:sp>
      <p:sp>
        <p:nvSpPr>
          <p:cNvPr id="46083" name="Rectangle 3"/>
          <p:cNvSpPr>
            <a:spLocks noGrp="1" noChangeArrowheads="1"/>
          </p:cNvSpPr>
          <p:nvPr>
            <p:ph type="body" idx="4294967295"/>
          </p:nvPr>
        </p:nvSpPr>
        <p:spPr>
          <a:xfrm>
            <a:off x="0" y="1066800"/>
            <a:ext cx="8839200" cy="4572000"/>
          </a:xfrm>
        </p:spPr>
        <p:txBody>
          <a:bodyPr/>
          <a:lstStyle/>
          <a:p>
            <a:pPr algn="ctr" eaLnBrk="1" hangingPunct="1"/>
            <a:r>
              <a:rPr lang="en-US" altLang="en-US" b="1" smtClean="0"/>
              <a:t>I choose…free to follow the religion of my fathers, free to think and talk and act for myself, and I will obey every law, or submit to the penalty.”</a:t>
            </a:r>
          </a:p>
        </p:txBody>
      </p:sp>
      <p:pic>
        <p:nvPicPr>
          <p:cNvPr id="46084" name="Picture 4" descr="Sioux-Indian-with-Pip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76600" y="3276600"/>
            <a:ext cx="2932113" cy="3886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3"/>
          <p:cNvSpPr>
            <a:spLocks noGrp="1" noChangeArrowheads="1"/>
          </p:cNvSpPr>
          <p:nvPr>
            <p:ph type="body" idx="4294967295"/>
          </p:nvPr>
        </p:nvSpPr>
        <p:spPr>
          <a:xfrm>
            <a:off x="0" y="457200"/>
            <a:ext cx="9144000" cy="4495800"/>
          </a:xfrm>
        </p:spPr>
        <p:txBody>
          <a:bodyPr/>
          <a:lstStyle/>
          <a:p>
            <a:pPr algn="ctr" eaLnBrk="1" hangingPunct="1"/>
            <a:r>
              <a:rPr lang="en-US" altLang="en-US" b="1" smtClean="0"/>
              <a:t>“Whenever the white man treats the Indians as they treat each other, then we will have no more wars. We shall all be alike…with one sky above us and one country around us.” </a:t>
            </a:r>
            <a:r>
              <a:rPr lang="en-US" altLang="en-US" b="1" smtClean="0">
                <a:solidFill>
                  <a:schemeClr val="hlink"/>
                </a:solidFill>
              </a:rPr>
              <a:t>– Chief Joseph</a:t>
            </a:r>
          </a:p>
        </p:txBody>
      </p:sp>
      <p:pic>
        <p:nvPicPr>
          <p:cNvPr id="47107" name="Picture 4" descr="War-Party"/>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05000" y="3200400"/>
            <a:ext cx="5410200" cy="4021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4" descr="White-Bear10komp"/>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14600" y="381000"/>
            <a:ext cx="4327525" cy="609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3"/>
          <p:cNvSpPr>
            <a:spLocks noGrp="1" noChangeArrowheads="1"/>
          </p:cNvSpPr>
          <p:nvPr>
            <p:ph type="body" idx="4294967295"/>
          </p:nvPr>
        </p:nvSpPr>
        <p:spPr>
          <a:xfrm>
            <a:off x="0" y="152400"/>
            <a:ext cx="8839200" cy="4572000"/>
          </a:xfrm>
        </p:spPr>
        <p:txBody>
          <a:bodyPr/>
          <a:lstStyle/>
          <a:p>
            <a:pPr algn="ctr" eaLnBrk="1" hangingPunct="1"/>
            <a:r>
              <a:rPr lang="en-US" altLang="en-US" b="1" smtClean="0"/>
              <a:t>The </a:t>
            </a:r>
            <a:r>
              <a:rPr lang="en-US" altLang="en-US" b="1" i="1" smtClean="0"/>
              <a:t>Nez Perce Sioux</a:t>
            </a:r>
            <a:r>
              <a:rPr lang="en-US" altLang="en-US" b="1" smtClean="0"/>
              <a:t> shared that land with numerous wildlife and fish.</a:t>
            </a:r>
          </a:p>
        </p:txBody>
      </p:sp>
      <p:pic>
        <p:nvPicPr>
          <p:cNvPr id="7171" name="Picture 4" descr="dee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8200" y="1524000"/>
            <a:ext cx="7620000" cy="4905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4" descr="Sioux-Indian-Maide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62200" y="381000"/>
            <a:ext cx="4456113" cy="6200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3"/>
          <p:cNvSpPr>
            <a:spLocks noGrp="1" noChangeArrowheads="1"/>
          </p:cNvSpPr>
          <p:nvPr>
            <p:ph type="body" idx="4294967295"/>
          </p:nvPr>
        </p:nvSpPr>
        <p:spPr>
          <a:xfrm>
            <a:off x="0" y="0"/>
            <a:ext cx="8839200" cy="4495800"/>
          </a:xfrm>
        </p:spPr>
        <p:txBody>
          <a:bodyPr/>
          <a:lstStyle/>
          <a:p>
            <a:pPr algn="ctr" eaLnBrk="1" hangingPunct="1"/>
            <a:r>
              <a:rPr lang="en-US" altLang="en-US" b="1" smtClean="0"/>
              <a:t>The </a:t>
            </a:r>
            <a:r>
              <a:rPr lang="en-US" altLang="en-US" b="1" i="1" smtClean="0"/>
              <a:t>Nez Perce</a:t>
            </a:r>
            <a:r>
              <a:rPr lang="en-US" altLang="en-US" b="1" smtClean="0"/>
              <a:t> were mighty hunters, and known for their strong bows. Other tribes traded their most precious valuables for those bows.</a:t>
            </a:r>
          </a:p>
        </p:txBody>
      </p:sp>
      <p:pic>
        <p:nvPicPr>
          <p:cNvPr id="9219" name="Picture 7" descr="John Lone Bull, Sioux Boy, 190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19400" y="2133600"/>
            <a:ext cx="3827463"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3"/>
          <p:cNvSpPr>
            <a:spLocks noGrp="1" noChangeArrowheads="1"/>
          </p:cNvSpPr>
          <p:nvPr>
            <p:ph type="body" idx="4294967295"/>
          </p:nvPr>
        </p:nvSpPr>
        <p:spPr>
          <a:xfrm>
            <a:off x="0" y="152400"/>
            <a:ext cx="8839200" cy="4495800"/>
          </a:xfrm>
        </p:spPr>
        <p:txBody>
          <a:bodyPr/>
          <a:lstStyle/>
          <a:p>
            <a:pPr algn="ctr" eaLnBrk="1" hangingPunct="1"/>
            <a:r>
              <a:rPr lang="en-US" altLang="en-US" b="1" smtClean="0"/>
              <a:t>When horses arrived in this northern region, the </a:t>
            </a:r>
            <a:r>
              <a:rPr lang="en-US" altLang="en-US" b="1" i="1" smtClean="0"/>
              <a:t>Sioux</a:t>
            </a:r>
            <a:r>
              <a:rPr lang="en-US" altLang="en-US" b="1" smtClean="0"/>
              <a:t> quickly became skilled riders.</a:t>
            </a:r>
          </a:p>
        </p:txBody>
      </p:sp>
      <p:pic>
        <p:nvPicPr>
          <p:cNvPr id="10243" name="Picture 4" descr="Nez-Perce-Indian-Scou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43200" y="1752600"/>
            <a:ext cx="3776663" cy="510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Default Design">
  <a:themeElements>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otalTime>362</TotalTime>
  <Words>989</Words>
  <Application>Microsoft Office PowerPoint</Application>
  <PresentationFormat>On-screen Show (4:3)</PresentationFormat>
  <Paragraphs>44</Paragraphs>
  <Slides>45</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45</vt:i4>
      </vt:variant>
    </vt:vector>
  </HeadingPairs>
  <TitlesOfParts>
    <vt:vector size="50" baseType="lpstr">
      <vt:lpstr>Arial</vt:lpstr>
      <vt:lpstr>Calibri</vt:lpstr>
      <vt:lpstr>Goudy Stout</vt:lpstr>
      <vt:lpstr>Mufferaw</vt:lpstr>
      <vt:lpstr>Default Design</vt:lpstr>
      <vt:lpstr>Chief Joseph  and the Nez Perce of the Great Plains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Chief Joseph</vt:lpstr>
      <vt:lpstr>PowerPoint Presentation</vt:lpstr>
      <vt:lpstr>PowerPoint Presentation</vt:lpstr>
      <vt:lpstr>PowerPoint Presentation</vt:lpstr>
      <vt:lpstr>PowerPoint Presentation</vt:lpstr>
      <vt:lpstr>Chief Joseph</vt:lpstr>
      <vt:lpstr>Chief Joseph</vt:lpstr>
      <vt:lpstr>PowerPoint Presentation</vt:lpstr>
    </vt:vector>
  </TitlesOfParts>
  <Company>San Antonio ISD</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Chief Joseph</dc:title>
  <dc:creator>Robert Martinez</dc:creator>
  <cp:lastModifiedBy>Mrs. Wagner</cp:lastModifiedBy>
  <cp:revision>14</cp:revision>
  <dcterms:created xsi:type="dcterms:W3CDTF">2008-11-12T15:46:34Z</dcterms:created>
  <dcterms:modified xsi:type="dcterms:W3CDTF">2014-01-30T16:46:47Z</dcterms:modified>
</cp:coreProperties>
</file>