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7" r:id="rId2"/>
    <p:sldId id="258" r:id="rId3"/>
    <p:sldId id="259" r:id="rId4"/>
    <p:sldId id="260" r:id="rId5"/>
    <p:sldId id="261" r:id="rId6"/>
    <p:sldId id="263" r:id="rId7"/>
    <p:sldId id="265" r:id="rId8"/>
    <p:sldId id="264" r:id="rId9"/>
    <p:sldId id="266" r:id="rId10"/>
    <p:sldId id="267" r:id="rId11"/>
    <p:sldId id="268" r:id="rId12"/>
    <p:sldId id="269" r:id="rId13"/>
    <p:sldId id="270" r:id="rId14"/>
    <p:sldId id="271" r:id="rId15"/>
    <p:sldId id="272"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66"/>
    <a:srgbClr val="00FFFF"/>
    <a:srgbClr val="FF0000"/>
    <a:srgbClr val="FF3300"/>
    <a:srgbClr val="006600"/>
    <a:srgbClr val="D600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2" d="100"/>
          <a:sy n="72" d="100"/>
        </p:scale>
        <p:origin x="-1230"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1638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16388"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0A1626E6-3660-4C94-9530-AC7F3ADE332D}" type="slidenum">
              <a:rPr lang="en-US" altLang="en-US"/>
              <a:pPr/>
              <a:t>‹#›</a:t>
            </a:fld>
            <a:endParaRPr lang="en-US" altLang="en-US"/>
          </a:p>
        </p:txBody>
      </p:sp>
    </p:spTree>
    <p:extLst>
      <p:ext uri="{BB962C8B-B14F-4D97-AF65-F5344CB8AC3E}">
        <p14:creationId xmlns:p14="http://schemas.microsoft.com/office/powerpoint/2010/main" val="427439361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www.pantheon.org/articles/o/odysseus.html" TargetMode="External"/><Relationship Id="rId2" Type="http://schemas.openxmlformats.org/officeDocument/2006/relationships/slide" Target="../slides/slide13.xml"/><Relationship Id="rId1" Type="http://schemas.openxmlformats.org/officeDocument/2006/relationships/notesMaster" Target="../notesMasters/notesMaster1.xml"/><Relationship Id="rId5" Type="http://schemas.openxmlformats.org/officeDocument/2006/relationships/hyperlink" Target="http://www.pantheon.org/articles/l/laocoon.html" TargetMode="External"/><Relationship Id="rId4" Type="http://schemas.openxmlformats.org/officeDocument/2006/relationships/hyperlink" Target="http://www.pantheon.org/articles/s/sinon.html"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DF4F7F-766F-439A-B23D-EAB81DE92040}" type="slidenum">
              <a:rPr lang="en-US" altLang="en-US"/>
              <a:pPr/>
              <a:t>2</a:t>
            </a:fld>
            <a:endParaRPr lang="en-US" altLang="en-US"/>
          </a:p>
        </p:txBody>
      </p:sp>
      <p:sp>
        <p:nvSpPr>
          <p:cNvPr id="26626" name="Rectangle 2"/>
          <p:cNvSpPr>
            <a:spLocks noRot="1" noChangeArrowheads="1" noTextEdit="1"/>
          </p:cNvSpPr>
          <p:nvPr>
            <p:ph type="sldImg"/>
          </p:nvPr>
        </p:nvSpPr>
        <p:spPr>
          <a:ln/>
        </p:spPr>
      </p:sp>
      <p:sp>
        <p:nvSpPr>
          <p:cNvPr id="26627" name="Rectangle 3"/>
          <p:cNvSpPr>
            <a:spLocks noGrp="1" noChangeArrowheads="1"/>
          </p:cNvSpPr>
          <p:nvPr>
            <p:ph type="body" idx="1"/>
          </p:nvPr>
        </p:nvSpPr>
        <p:spPr/>
        <p:txBody>
          <a:bodyPr/>
          <a:lstStyle/>
          <a:p>
            <a:r>
              <a:rPr lang="en-US" altLang="en-US"/>
              <a:t>Greek mythology is one of those things that comes up virtually everyday, even if people don’t realize it.  You will be surprised just how much you already know about Greek Mythology.</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67819D8-78CE-46BA-B62C-C9A8932B3D2A}" type="slidenum">
              <a:rPr lang="en-US" altLang="en-US"/>
              <a:pPr/>
              <a:t>15</a:t>
            </a:fld>
            <a:endParaRPr lang="en-US" altLang="en-US"/>
          </a:p>
        </p:txBody>
      </p:sp>
      <p:sp>
        <p:nvSpPr>
          <p:cNvPr id="22530" name="Rectangle 2"/>
          <p:cNvSpPr>
            <a:spLocks noRot="1" noChangeArrowheads="1" noTextEdit="1"/>
          </p:cNvSpPr>
          <p:nvPr>
            <p:ph type="sldImg"/>
          </p:nvPr>
        </p:nvSpPr>
        <p:spPr>
          <a:ln/>
        </p:spPr>
      </p:sp>
      <p:sp>
        <p:nvSpPr>
          <p:cNvPr id="22531" name="Rectangle 3"/>
          <p:cNvSpPr>
            <a:spLocks noGrp="1" noChangeArrowheads="1"/>
          </p:cNvSpPr>
          <p:nvPr>
            <p:ph type="body" idx="1"/>
          </p:nvPr>
        </p:nvSpPr>
        <p:spPr/>
        <p:txBody>
          <a:bodyPr/>
          <a:lstStyle/>
          <a:p>
            <a:r>
              <a:rPr lang="en-US" altLang="en-US"/>
              <a:t>Just because some of the locations and people associated with those places are true, does not mean that the myths are true.  It just means that within the stories, there is some truth… Whether or not mythology is true – is something you must decide for yourself!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C1DD7CB-BF3B-416E-A7C3-A3031A43A2A0}" type="slidenum">
              <a:rPr lang="en-US" altLang="en-US"/>
              <a:pPr/>
              <a:t>3</a:t>
            </a:fld>
            <a:endParaRPr lang="en-US" altLang="en-US"/>
          </a:p>
        </p:txBody>
      </p:sp>
      <p:sp>
        <p:nvSpPr>
          <p:cNvPr id="27650" name="Rectangle 2"/>
          <p:cNvSpPr>
            <a:spLocks noRot="1" noChangeArrowheads="1" noTextEdit="1"/>
          </p:cNvSpPr>
          <p:nvPr>
            <p:ph type="sldImg"/>
          </p:nvPr>
        </p:nvSpPr>
        <p:spPr>
          <a:ln/>
        </p:spPr>
      </p:sp>
      <p:sp>
        <p:nvSpPr>
          <p:cNvPr id="27651" name="Rectangle 3"/>
          <p:cNvSpPr>
            <a:spLocks noGrp="1" noChangeArrowheads="1"/>
          </p:cNvSpPr>
          <p:nvPr>
            <p:ph type="body" idx="1"/>
          </p:nvPr>
        </p:nvSpPr>
        <p:spPr/>
        <p:txBody>
          <a:bodyPr/>
          <a:lstStyle/>
          <a:p>
            <a:r>
              <a:rPr lang="en-US" altLang="en-US" dirty="0"/>
              <a:t>The Iliad and the Odyssey are the main sources of Greek Mythology.  It is considered the Bible of Greek Mythology.</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5555559-411B-4D4D-9173-9B8945DF22EC}" type="slidenum">
              <a:rPr lang="en-US" altLang="en-US"/>
              <a:pPr/>
              <a:t>4</a:t>
            </a:fld>
            <a:endParaRPr lang="en-US" altLang="en-US"/>
          </a:p>
        </p:txBody>
      </p:sp>
      <p:sp>
        <p:nvSpPr>
          <p:cNvPr id="28674" name="Rectangle 2"/>
          <p:cNvSpPr>
            <a:spLocks noRot="1" noChangeArrowheads="1" noTextEdit="1"/>
          </p:cNvSpPr>
          <p:nvPr>
            <p:ph type="sldImg"/>
          </p:nvPr>
        </p:nvSpPr>
        <p:spPr>
          <a:ln/>
        </p:spPr>
      </p:sp>
      <p:sp>
        <p:nvSpPr>
          <p:cNvPr id="28675" name="Rectangle 3"/>
          <p:cNvSpPr>
            <a:spLocks noGrp="1" noChangeArrowheads="1"/>
          </p:cNvSpPr>
          <p:nvPr>
            <p:ph type="body" idx="1"/>
          </p:nvPr>
        </p:nvSpPr>
        <p:spPr/>
        <p:txBody>
          <a:bodyPr/>
          <a:lstStyle/>
          <a:p>
            <a:r>
              <a:rPr lang="en-US" altLang="en-US"/>
              <a:t>The Iliad and the Odyssey are both considered Epics.  These are perhaps the longest poems ever written.</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B573CBC-1BCA-45DF-8556-7F69ED4BF070}" type="slidenum">
              <a:rPr lang="en-US" altLang="en-US"/>
              <a:pPr/>
              <a:t>5</a:t>
            </a:fld>
            <a:endParaRPr lang="en-US" altLang="en-US"/>
          </a:p>
        </p:txBody>
      </p:sp>
      <p:sp>
        <p:nvSpPr>
          <p:cNvPr id="25602" name="Rectangle 2"/>
          <p:cNvSpPr>
            <a:spLocks noRot="1" noChangeArrowheads="1" noTextEdit="1"/>
          </p:cNvSpPr>
          <p:nvPr>
            <p:ph type="sldImg"/>
          </p:nvPr>
        </p:nvSpPr>
        <p:spPr>
          <a:ln/>
        </p:spPr>
      </p:sp>
      <p:sp>
        <p:nvSpPr>
          <p:cNvPr id="25603" name="Rectangle 3"/>
          <p:cNvSpPr>
            <a:spLocks noGrp="1" noChangeArrowheads="1"/>
          </p:cNvSpPr>
          <p:nvPr>
            <p:ph type="body" idx="1"/>
          </p:nvPr>
        </p:nvSpPr>
        <p:spPr/>
        <p:txBody>
          <a:bodyPr/>
          <a:lstStyle/>
          <a:p>
            <a:r>
              <a:rPr lang="en-US" altLang="en-US"/>
              <a:t>Lead in by asking students who (or what) comes to mind when they hear the name Homer.</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22B339F-7B21-436E-8C12-CDA9E2ED8FA3}" type="slidenum">
              <a:rPr lang="en-US" altLang="en-US"/>
              <a:pPr/>
              <a:t>6</a:t>
            </a:fld>
            <a:endParaRPr lang="en-US" altLang="en-US"/>
          </a:p>
        </p:txBody>
      </p:sp>
      <p:sp>
        <p:nvSpPr>
          <p:cNvPr id="29698" name="Rectangle 2"/>
          <p:cNvSpPr>
            <a:spLocks noRot="1" noChangeArrowheads="1" noTextEdit="1"/>
          </p:cNvSpPr>
          <p:nvPr>
            <p:ph type="sldImg"/>
          </p:nvPr>
        </p:nvSpPr>
        <p:spPr>
          <a:ln/>
        </p:spPr>
      </p:sp>
      <p:sp>
        <p:nvSpPr>
          <p:cNvPr id="29699" name="Rectangle 3"/>
          <p:cNvSpPr>
            <a:spLocks noGrp="1" noChangeArrowheads="1"/>
          </p:cNvSpPr>
          <p:nvPr>
            <p:ph type="body" idx="1"/>
          </p:nvPr>
        </p:nvSpPr>
        <p:spPr/>
        <p:txBody>
          <a:bodyPr/>
          <a:lstStyle/>
          <a:p>
            <a:r>
              <a:rPr lang="en-US" altLang="en-US"/>
              <a:t>Explain that while no one knows for sure, most people believe these facts about Homer.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ADE4F44-1359-41C0-8C85-97F7C0195851}" type="slidenum">
              <a:rPr lang="en-US" altLang="en-US"/>
              <a:pPr/>
              <a:t>7</a:t>
            </a:fld>
            <a:endParaRPr lang="en-US" altLang="en-US"/>
          </a:p>
        </p:txBody>
      </p:sp>
      <p:sp>
        <p:nvSpPr>
          <p:cNvPr id="24578" name="Rectangle 2"/>
          <p:cNvSpPr>
            <a:spLocks noRot="1" noChangeArrowheads="1" noTextEdit="1"/>
          </p:cNvSpPr>
          <p:nvPr>
            <p:ph type="sldImg"/>
          </p:nvPr>
        </p:nvSpPr>
        <p:spPr>
          <a:ln/>
        </p:spPr>
      </p:sp>
      <p:sp>
        <p:nvSpPr>
          <p:cNvPr id="24579" name="Rectangle 3"/>
          <p:cNvSpPr>
            <a:spLocks noGrp="1" noChangeArrowheads="1"/>
          </p:cNvSpPr>
          <p:nvPr>
            <p:ph type="body" idx="1"/>
          </p:nvPr>
        </p:nvSpPr>
        <p:spPr/>
        <p:txBody>
          <a:bodyPr/>
          <a:lstStyle/>
          <a:p>
            <a:r>
              <a:rPr lang="en-US" altLang="en-US"/>
              <a:t>Explain that the Iliad is about the actual war, and the Odyssey is about what happened after the war.</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5842CBD-DA12-4ED4-A09F-62284BC1FAB0}" type="slidenum">
              <a:rPr lang="en-US" altLang="en-US"/>
              <a:pPr/>
              <a:t>12</a:t>
            </a:fld>
            <a:endParaRPr lang="en-US" altLang="en-US"/>
          </a:p>
        </p:txBody>
      </p:sp>
      <p:sp>
        <p:nvSpPr>
          <p:cNvPr id="17410" name="Rectangle 2"/>
          <p:cNvSpPr>
            <a:spLocks noRot="1" noChangeArrowheads="1" noTextEdit="1"/>
          </p:cNvSpPr>
          <p:nvPr>
            <p:ph type="sldImg"/>
          </p:nvPr>
        </p:nvSpPr>
        <p:spPr>
          <a:ln/>
        </p:spPr>
      </p:sp>
      <p:sp>
        <p:nvSpPr>
          <p:cNvPr id="17411" name="Rectangle 3"/>
          <p:cNvSpPr>
            <a:spLocks noGrp="1" noChangeArrowheads="1"/>
          </p:cNvSpPr>
          <p:nvPr>
            <p:ph type="body" idx="1"/>
          </p:nvPr>
        </p:nvSpPr>
        <p:spPr/>
        <p:txBody>
          <a:bodyPr/>
          <a:lstStyle/>
          <a:p>
            <a:r>
              <a:rPr lang="en-US" altLang="en-US"/>
              <a:t>Achilles was the son of Thetis and Peleus, the bravest hero in the Trojan war, according to Greek mythology. </a:t>
            </a:r>
            <a:br>
              <a:rPr lang="en-US" altLang="en-US"/>
            </a:br>
            <a:endParaRPr lang="en-US" altLang="en-US"/>
          </a:p>
          <a:p>
            <a:r>
              <a:rPr lang="en-US" altLang="en-US"/>
              <a:t>When Achilles was born, his mother, Thetis, tried to make him immortal by dipping him in the river Styx. As she immersed him, she held him by one heel and forgot to dip him a second time so the heel she held could get wet too. Therefore, the place where she held him remained untouched by the magic water of the Styx and that part stayed mortal or vulnerable. </a:t>
            </a:r>
            <a:br>
              <a:rPr lang="en-US" altLang="en-US"/>
            </a:br>
            <a:endParaRPr lang="en-US" altLang="en-US"/>
          </a:p>
          <a:p>
            <a:r>
              <a:rPr lang="en-US" altLang="en-US"/>
              <a:t>To this day, any weak point is called an “Achilles’ heel”.  We also refer to the strong tendon that connects the muscles of the calf of the leg with the heel bone as the “Achilles’ tendon”.</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C81580F-927E-483A-808E-D9A6F31E6B58}" type="slidenum">
              <a:rPr lang="en-US" altLang="en-US"/>
              <a:pPr/>
              <a:t>13</a:t>
            </a:fld>
            <a:endParaRPr lang="en-US" altLang="en-US"/>
          </a:p>
        </p:txBody>
      </p:sp>
      <p:sp>
        <p:nvSpPr>
          <p:cNvPr id="19458" name="Rectangle 2"/>
          <p:cNvSpPr>
            <a:spLocks noRot="1" noChangeArrowheads="1" noTextEdit="1"/>
          </p:cNvSpPr>
          <p:nvPr>
            <p:ph type="sldImg"/>
          </p:nvPr>
        </p:nvSpPr>
        <p:spPr>
          <a:ln/>
        </p:spPr>
      </p:sp>
      <p:sp>
        <p:nvSpPr>
          <p:cNvPr id="19459" name="Rectangle 3"/>
          <p:cNvSpPr>
            <a:spLocks noGrp="1" noChangeArrowheads="1"/>
          </p:cNvSpPr>
          <p:nvPr>
            <p:ph type="body" idx="1"/>
          </p:nvPr>
        </p:nvSpPr>
        <p:spPr/>
        <p:txBody>
          <a:bodyPr/>
          <a:lstStyle/>
          <a:p>
            <a:r>
              <a:rPr lang="en-US" altLang="en-US"/>
              <a:t>When the Greeks had lain siege to Troy for ten years, without results, they pretended to retreat. They left behind a huge wooden horse, in which a number of Greek heroes, among whom </a:t>
            </a:r>
            <a:r>
              <a:rPr lang="en-US" altLang="en-US">
                <a:hlinkClick r:id="rId3"/>
              </a:rPr>
              <a:t>Odysseus</a:t>
            </a:r>
            <a:r>
              <a:rPr lang="en-US" altLang="en-US"/>
              <a:t>, had hidden themselves. The spy </a:t>
            </a:r>
            <a:r>
              <a:rPr lang="en-US" altLang="en-US">
                <a:hlinkClick r:id="rId4"/>
              </a:rPr>
              <a:t>Sinon</a:t>
            </a:r>
            <a:r>
              <a:rPr lang="en-US" altLang="en-US"/>
              <a:t> convinced the Trojans, despite the warnings of </a:t>
            </a:r>
            <a:r>
              <a:rPr lang="en-US" altLang="en-US">
                <a:hlinkClick r:id="rId5"/>
              </a:rPr>
              <a:t>Laocoon</a:t>
            </a:r>
            <a:r>
              <a:rPr lang="en-US" altLang="en-US"/>
              <a:t>, to move the horse inside the city as a war trophy. In the following night, the Greeks left the wooden horse and attacked the unsuspecting and celebrating Trojans, and finally conquered Troy.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2660CB-11A3-4866-A0A4-199F99858DC2}" type="slidenum">
              <a:rPr lang="en-US" altLang="en-US"/>
              <a:pPr/>
              <a:t>14</a:t>
            </a:fld>
            <a:endParaRPr lang="en-US" altLang="en-US"/>
          </a:p>
        </p:txBody>
      </p:sp>
      <p:sp>
        <p:nvSpPr>
          <p:cNvPr id="23554" name="Rectangle 2"/>
          <p:cNvSpPr>
            <a:spLocks noRot="1" noChangeArrowheads="1" noTextEdit="1"/>
          </p:cNvSpPr>
          <p:nvPr>
            <p:ph type="sldImg"/>
          </p:nvPr>
        </p:nvSpPr>
        <p:spPr>
          <a:ln/>
        </p:spPr>
      </p:sp>
      <p:sp>
        <p:nvSpPr>
          <p:cNvPr id="23555" name="Rectangle 3"/>
          <p:cNvSpPr>
            <a:spLocks noGrp="1" noChangeArrowheads="1"/>
          </p:cNvSpPr>
          <p:nvPr>
            <p:ph type="body" idx="1"/>
          </p:nvPr>
        </p:nvSpPr>
        <p:spPr/>
        <p:txBody>
          <a:bodyPr/>
          <a:lstStyle/>
          <a:p>
            <a:r>
              <a:rPr lang="en-US" altLang="en-US"/>
              <a:t>This is an ancient map of Greece.  I will hand out a copy of this map in a few minutes so that you can keep track of where each of the myths is taking place.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475D573-E346-4DD1-9A28-BCCB1B0256D8}" type="slidenum">
              <a:rPr lang="en-US" altLang="en-US"/>
              <a:pPr/>
              <a:t>‹#›</a:t>
            </a:fld>
            <a:endParaRPr lang="en-US" altLang="en-US"/>
          </a:p>
        </p:txBody>
      </p:sp>
    </p:spTree>
    <p:extLst>
      <p:ext uri="{BB962C8B-B14F-4D97-AF65-F5344CB8AC3E}">
        <p14:creationId xmlns:p14="http://schemas.microsoft.com/office/powerpoint/2010/main" val="3567923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00C6D7F1-D30F-4613-8B53-A936F8543C50}" type="slidenum">
              <a:rPr lang="en-US" altLang="en-US"/>
              <a:pPr/>
              <a:t>‹#›</a:t>
            </a:fld>
            <a:endParaRPr lang="en-US" altLang="en-US"/>
          </a:p>
        </p:txBody>
      </p:sp>
    </p:spTree>
    <p:extLst>
      <p:ext uri="{BB962C8B-B14F-4D97-AF65-F5344CB8AC3E}">
        <p14:creationId xmlns:p14="http://schemas.microsoft.com/office/powerpoint/2010/main" val="20795239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FD2C5229-D56C-475D-8DD9-B023E8C0AE22}" type="slidenum">
              <a:rPr lang="en-US" altLang="en-US"/>
              <a:pPr/>
              <a:t>‹#›</a:t>
            </a:fld>
            <a:endParaRPr lang="en-US" altLang="en-US"/>
          </a:p>
        </p:txBody>
      </p:sp>
    </p:spTree>
    <p:extLst>
      <p:ext uri="{BB962C8B-B14F-4D97-AF65-F5344CB8AC3E}">
        <p14:creationId xmlns:p14="http://schemas.microsoft.com/office/powerpoint/2010/main" val="4056818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F86DFE00-5A90-4D8E-989E-79CF69B8582A}" type="slidenum">
              <a:rPr lang="en-US" altLang="en-US"/>
              <a:pPr/>
              <a:t>‹#›</a:t>
            </a:fld>
            <a:endParaRPr lang="en-US" altLang="en-US"/>
          </a:p>
        </p:txBody>
      </p:sp>
    </p:spTree>
    <p:extLst>
      <p:ext uri="{BB962C8B-B14F-4D97-AF65-F5344CB8AC3E}">
        <p14:creationId xmlns:p14="http://schemas.microsoft.com/office/powerpoint/2010/main" val="35378442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D0360DCC-6FD4-4002-B0DB-AB1B4B8A1789}" type="slidenum">
              <a:rPr lang="en-US" altLang="en-US"/>
              <a:pPr/>
              <a:t>‹#›</a:t>
            </a:fld>
            <a:endParaRPr lang="en-US" altLang="en-US"/>
          </a:p>
        </p:txBody>
      </p:sp>
    </p:spTree>
    <p:extLst>
      <p:ext uri="{BB962C8B-B14F-4D97-AF65-F5344CB8AC3E}">
        <p14:creationId xmlns:p14="http://schemas.microsoft.com/office/powerpoint/2010/main" val="3385256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959C0E40-C9B9-4C92-973B-D3D7F37ED84E}" type="slidenum">
              <a:rPr lang="en-US" altLang="en-US"/>
              <a:pPr/>
              <a:t>‹#›</a:t>
            </a:fld>
            <a:endParaRPr lang="en-US" altLang="en-US"/>
          </a:p>
        </p:txBody>
      </p:sp>
    </p:spTree>
    <p:extLst>
      <p:ext uri="{BB962C8B-B14F-4D97-AF65-F5344CB8AC3E}">
        <p14:creationId xmlns:p14="http://schemas.microsoft.com/office/powerpoint/2010/main" val="3326417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E2AA41CB-7E0E-4722-AC81-4C76137E248A}" type="slidenum">
              <a:rPr lang="en-US" altLang="en-US"/>
              <a:pPr/>
              <a:t>‹#›</a:t>
            </a:fld>
            <a:endParaRPr lang="en-US" altLang="en-US"/>
          </a:p>
        </p:txBody>
      </p:sp>
    </p:spTree>
    <p:extLst>
      <p:ext uri="{BB962C8B-B14F-4D97-AF65-F5344CB8AC3E}">
        <p14:creationId xmlns:p14="http://schemas.microsoft.com/office/powerpoint/2010/main" val="13144268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37EFC337-7DBB-45BC-9BAF-7C07F040A498}" type="slidenum">
              <a:rPr lang="en-US" altLang="en-US"/>
              <a:pPr/>
              <a:t>‹#›</a:t>
            </a:fld>
            <a:endParaRPr lang="en-US" altLang="en-US"/>
          </a:p>
        </p:txBody>
      </p:sp>
    </p:spTree>
    <p:extLst>
      <p:ext uri="{BB962C8B-B14F-4D97-AF65-F5344CB8AC3E}">
        <p14:creationId xmlns:p14="http://schemas.microsoft.com/office/powerpoint/2010/main" val="13921422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9C6EFEA6-3C38-44C7-AD9E-7D1237F4A9AD}" type="slidenum">
              <a:rPr lang="en-US" altLang="en-US"/>
              <a:pPr/>
              <a:t>‹#›</a:t>
            </a:fld>
            <a:endParaRPr lang="en-US" altLang="en-US"/>
          </a:p>
        </p:txBody>
      </p:sp>
    </p:spTree>
    <p:extLst>
      <p:ext uri="{BB962C8B-B14F-4D97-AF65-F5344CB8AC3E}">
        <p14:creationId xmlns:p14="http://schemas.microsoft.com/office/powerpoint/2010/main" val="2321202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9000BB28-6400-4A83-820A-12EFC9C7C6CC}" type="slidenum">
              <a:rPr lang="en-US" altLang="en-US"/>
              <a:pPr/>
              <a:t>‹#›</a:t>
            </a:fld>
            <a:endParaRPr lang="en-US" altLang="en-US"/>
          </a:p>
        </p:txBody>
      </p:sp>
    </p:spTree>
    <p:extLst>
      <p:ext uri="{BB962C8B-B14F-4D97-AF65-F5344CB8AC3E}">
        <p14:creationId xmlns:p14="http://schemas.microsoft.com/office/powerpoint/2010/main" val="19375556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5D7A91BF-C667-45BF-8B89-8EA79B04408B}" type="slidenum">
              <a:rPr lang="en-US" altLang="en-US"/>
              <a:pPr/>
              <a:t>‹#›</a:t>
            </a:fld>
            <a:endParaRPr lang="en-US" altLang="en-US"/>
          </a:p>
        </p:txBody>
      </p:sp>
    </p:spTree>
    <p:extLst>
      <p:ext uri="{BB962C8B-B14F-4D97-AF65-F5344CB8AC3E}">
        <p14:creationId xmlns:p14="http://schemas.microsoft.com/office/powerpoint/2010/main" val="31417729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734A5681-CED0-496D-8A28-7B8405CC341F}"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solidFill>
          <a:schemeClr val="accent2"/>
        </a:solidFill>
        <a:effectLst/>
      </p:bgPr>
    </p:bg>
    <p:spTree>
      <p:nvGrpSpPr>
        <p:cNvPr id="1" name=""/>
        <p:cNvGrpSpPr/>
        <p:nvPr/>
      </p:nvGrpSpPr>
      <p:grpSpPr>
        <a:xfrm>
          <a:off x="0" y="0"/>
          <a:ext cx="0" cy="0"/>
          <a:chOff x="0" y="0"/>
          <a:chExt cx="0" cy="0"/>
        </a:xfrm>
      </p:grpSpPr>
      <p:sp>
        <p:nvSpPr>
          <p:cNvPr id="3074" name="WordArt 2"/>
          <p:cNvSpPr>
            <a:spLocks noChangeArrowheads="1" noChangeShapeType="1" noTextEdit="1"/>
          </p:cNvSpPr>
          <p:nvPr/>
        </p:nvSpPr>
        <p:spPr bwMode="auto">
          <a:xfrm>
            <a:off x="685800" y="457200"/>
            <a:ext cx="7315200" cy="6019800"/>
          </a:xfrm>
          <a:prstGeom prst="rect">
            <a:avLst/>
          </a:prstGeom>
          <a:extLst>
            <a:ext uri="{AF507438-7753-43E0-B8FC-AC1667EBCBE1}">
              <a14:hiddenEffects xmlns:a14="http://schemas.microsoft.com/office/drawing/2010/main">
                <a:effectLst/>
              </a14:hiddenEffects>
            </a:ext>
          </a:extLst>
        </p:spPr>
        <p:txBody>
          <a:bodyPr wrap="none" fromWordArt="1">
            <a:prstTxWarp prst="textCascadeUp">
              <a:avLst>
                <a:gd name="adj" fmla="val 44444"/>
              </a:avLst>
            </a:prstTxWarp>
            <a:scene3d>
              <a:camera prst="legacyPerspectiveFront">
                <a:rot lat="20519999" lon="1080000" rev="0"/>
              </a:camera>
              <a:lightRig rig="legacyHarsh2" dir="b"/>
            </a:scene3d>
            <a:sp3d extrusionH="430200" prstMaterial="legacyMatte">
              <a:extrusionClr>
                <a:srgbClr val="FF6600"/>
              </a:extrusionClr>
            </a:sp3d>
          </a:bodyPr>
          <a:lstStyle/>
          <a:p>
            <a:pPr algn="ctr"/>
            <a:r>
              <a:rPr lang="en-US" sz="3600" kern="10">
                <a:ln w="9525">
                  <a:round/>
                  <a:headEnd/>
                  <a:tailEnd/>
                </a:ln>
                <a:gradFill rotWithShape="0">
                  <a:gsLst>
                    <a:gs pos="0">
                      <a:srgbClr val="FFE701"/>
                    </a:gs>
                    <a:gs pos="100000">
                      <a:srgbClr val="FE3E02"/>
                    </a:gs>
                  </a:gsLst>
                  <a:lin ang="5400000" scaled="1"/>
                </a:gradFill>
                <a:latin typeface="Impact"/>
              </a:rPr>
              <a:t>Mythology</a:t>
            </a:r>
          </a:p>
        </p:txBody>
      </p:sp>
      <p:sp>
        <p:nvSpPr>
          <p:cNvPr id="3075" name="WordArt 3"/>
          <p:cNvSpPr>
            <a:spLocks noChangeArrowheads="1" noChangeShapeType="1" noTextEdit="1"/>
          </p:cNvSpPr>
          <p:nvPr/>
        </p:nvSpPr>
        <p:spPr bwMode="auto">
          <a:xfrm>
            <a:off x="7620000" y="5715000"/>
            <a:ext cx="1333500" cy="485775"/>
          </a:xfrm>
          <a:prstGeom prst="rect">
            <a:avLst/>
          </a:prstGeom>
        </p:spPr>
        <p:txBody>
          <a:bodyPr wrap="none" fromWordArt="1">
            <a:prstTxWarp prst="textPlain">
              <a:avLst>
                <a:gd name="adj" fmla="val 50000"/>
              </a:avLst>
            </a:prstTxWarp>
          </a:bodyPr>
          <a:lstStyle/>
          <a:p>
            <a:pPr algn="ctr"/>
            <a:r>
              <a:rPr lang="en-US" sz="3600" i="1" kern="10" dirty="0" smtClean="0">
                <a:ln w="9525">
                  <a:solidFill>
                    <a:srgbClr val="000000"/>
                  </a:solidFill>
                  <a:round/>
                  <a:headEnd/>
                  <a:tailEnd/>
                </a:ln>
                <a:solidFill>
                  <a:srgbClr val="FFFFFF"/>
                </a:solidFill>
                <a:effectLst>
                  <a:outerShdw dist="35921" dir="2700000" algn="ctr" rotWithShape="0">
                    <a:srgbClr val="808080">
                      <a:alpha val="80000"/>
                    </a:srgbClr>
                  </a:outerShdw>
                </a:effectLst>
                <a:latin typeface="Arial Black"/>
              </a:rPr>
              <a:t>Wagner</a:t>
            </a:r>
            <a:endParaRPr lang="en-US" sz="3600" i="1" kern="10" dirty="0">
              <a:ln w="9525">
                <a:solidFill>
                  <a:srgbClr val="000000"/>
                </a:solidFill>
                <a:round/>
                <a:headEnd/>
                <a:tailEnd/>
              </a:ln>
              <a:solidFill>
                <a:srgbClr val="FFFFFF"/>
              </a:solidFill>
              <a:effectLst>
                <a:outerShdw dist="35921" dir="2700000" algn="ctr" rotWithShape="0">
                  <a:srgbClr val="808080">
                    <a:alpha val="80000"/>
                  </a:srgbClr>
                </a:outerShdw>
              </a:effectLst>
              <a:latin typeface="Arial Black"/>
            </a:endParaRPr>
          </a:p>
        </p:txBody>
      </p:sp>
      <p:sp>
        <p:nvSpPr>
          <p:cNvPr id="2" name="Rectangle 1"/>
          <p:cNvSpPr/>
          <p:nvPr/>
        </p:nvSpPr>
        <p:spPr>
          <a:xfrm>
            <a:off x="0" y="0"/>
            <a:ext cx="4661340" cy="800219"/>
          </a:xfrm>
          <a:prstGeom prst="rect">
            <a:avLst/>
          </a:prstGeom>
          <a:noFill/>
        </p:spPr>
        <p:txBody>
          <a:bodyPr wrap="none" lIns="91440" tIns="45720" rIns="91440" bIns="45720">
            <a:spAutoFit/>
          </a:bodyPr>
          <a:lstStyle/>
          <a:p>
            <a:pPr algn="ctr"/>
            <a:r>
              <a:rPr lang="en-US" sz="4600" b="1" cap="none"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Introduction To</a:t>
            </a:r>
            <a:endParaRPr lang="en-US" sz="4600" b="1" cap="none"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13314" name="WordArt 2"/>
          <p:cNvSpPr>
            <a:spLocks noChangeArrowheads="1" noChangeShapeType="1" noTextEdit="1"/>
          </p:cNvSpPr>
          <p:nvPr/>
        </p:nvSpPr>
        <p:spPr bwMode="auto">
          <a:xfrm rot="-1061093">
            <a:off x="1619250" y="533400"/>
            <a:ext cx="8210550" cy="5213350"/>
          </a:xfrm>
          <a:prstGeom prst="rect">
            <a:avLst/>
          </a:prstGeom>
          <a:extLst>
            <a:ext uri="{AF507438-7753-43E0-B8FC-AC1667EBCBE1}">
              <a14:hiddenEffects xmlns:a14="http://schemas.microsoft.com/office/drawing/2010/main">
                <a:effectLst/>
              </a14:hiddenEffects>
            </a:ext>
          </a:extLst>
        </p:spPr>
        <p:txBody>
          <a:bodyPr wrap="none" fromWordArt="1">
            <a:prstTxWarp prst="textDeflateBottom">
              <a:avLst>
                <a:gd name="adj" fmla="val 76472"/>
              </a:avLst>
            </a:prstTxWarp>
            <a:scene3d>
              <a:camera prst="legacyPerspectiveFront">
                <a:rot lat="19799999" lon="19439998" rev="0"/>
              </a:camera>
              <a:lightRig rig="legacyNormal2" dir="t"/>
            </a:scene3d>
            <a:sp3d extrusionH="354000" prstMaterial="legacyMatte">
              <a:extrusionClr>
                <a:srgbClr val="939676"/>
              </a:extrusionClr>
            </a:sp3d>
          </a:bodyPr>
          <a:lstStyle/>
          <a:p>
            <a:pPr algn="ctr"/>
            <a:r>
              <a:rPr lang="en-US" sz="3600" kern="10">
                <a:ln w="9525">
                  <a:round/>
                  <a:headEnd/>
                  <a:tailEnd/>
                </a:ln>
                <a:gradFill rotWithShape="0">
                  <a:gsLst>
                    <a:gs pos="0">
                      <a:srgbClr val="707070"/>
                    </a:gs>
                    <a:gs pos="50000">
                      <a:srgbClr val="FFFFFF"/>
                    </a:gs>
                    <a:gs pos="100000">
                      <a:srgbClr val="707070"/>
                    </a:gs>
                  </a:gsLst>
                  <a:lin ang="3761093" scaled="1"/>
                </a:gradFill>
                <a:latin typeface="Impact"/>
              </a:rPr>
              <a:t>The Iliad</a:t>
            </a:r>
          </a:p>
          <a:p>
            <a:pPr algn="ctr"/>
            <a:r>
              <a:rPr lang="en-US" sz="3600" kern="10">
                <a:ln w="9525">
                  <a:round/>
                  <a:headEnd/>
                  <a:tailEnd/>
                </a:ln>
                <a:gradFill rotWithShape="0">
                  <a:gsLst>
                    <a:gs pos="0">
                      <a:srgbClr val="707070"/>
                    </a:gs>
                    <a:gs pos="50000">
                      <a:srgbClr val="FFFFFF"/>
                    </a:gs>
                    <a:gs pos="100000">
                      <a:srgbClr val="707070"/>
                    </a:gs>
                  </a:gsLst>
                  <a:lin ang="3761093" scaled="1"/>
                </a:gradFill>
                <a:latin typeface="Impact"/>
              </a:rPr>
              <a:t>And The </a:t>
            </a:r>
          </a:p>
          <a:p>
            <a:pPr algn="ctr"/>
            <a:r>
              <a:rPr lang="en-US" sz="3600" kern="10">
                <a:ln w="9525">
                  <a:round/>
                  <a:headEnd/>
                  <a:tailEnd/>
                </a:ln>
                <a:gradFill rotWithShape="0">
                  <a:gsLst>
                    <a:gs pos="0">
                      <a:srgbClr val="707070"/>
                    </a:gs>
                    <a:gs pos="50000">
                      <a:srgbClr val="FFFFFF"/>
                    </a:gs>
                    <a:gs pos="100000">
                      <a:srgbClr val="707070"/>
                    </a:gs>
                  </a:gsLst>
                  <a:lin ang="3761093" scaled="1"/>
                </a:gradFill>
                <a:latin typeface="Impact"/>
              </a:rPr>
              <a:t>Odyssey</a:t>
            </a:r>
          </a:p>
          <a:p>
            <a:pPr algn="ctr"/>
            <a:r>
              <a:rPr lang="en-US" sz="3600" kern="10">
                <a:ln w="9525">
                  <a:round/>
                  <a:headEnd/>
                  <a:tailEnd/>
                </a:ln>
                <a:gradFill rotWithShape="0">
                  <a:gsLst>
                    <a:gs pos="0">
                      <a:srgbClr val="707070"/>
                    </a:gs>
                    <a:gs pos="50000">
                      <a:srgbClr val="FFFFFF"/>
                    </a:gs>
                    <a:gs pos="100000">
                      <a:srgbClr val="707070"/>
                    </a:gs>
                  </a:gsLst>
                  <a:lin ang="3761093" scaled="1"/>
                </a:gradFill>
                <a:latin typeface="Impact"/>
              </a:rPr>
              <a:t>Are Epics!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FFFF"/>
        </a:solidFill>
        <a:effectLst/>
      </p:bgPr>
    </p:bg>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457200" y="1447800"/>
            <a:ext cx="8001000" cy="496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lvl="1">
              <a:spcBef>
                <a:spcPct val="50000"/>
              </a:spcBef>
              <a:buFontTx/>
              <a:buChar char="•"/>
            </a:pPr>
            <a:r>
              <a:rPr lang="en-US" altLang="en-US" sz="4000" b="1" dirty="0"/>
              <a:t>Explore universal concepts 	of heroism</a:t>
            </a:r>
          </a:p>
          <a:p>
            <a:pPr lvl="1">
              <a:spcBef>
                <a:spcPct val="50000"/>
              </a:spcBef>
              <a:buFontTx/>
              <a:buChar char="•"/>
            </a:pPr>
            <a:r>
              <a:rPr lang="en-US" altLang="en-US" sz="4000" b="1" dirty="0"/>
              <a:t>Teach us about how Greek 	 	ideals influenced other 	civilizations (and literature</a:t>
            </a:r>
            <a:r>
              <a:rPr lang="en-US" altLang="en-US" sz="4000" b="1" dirty="0" smtClean="0"/>
              <a:t>)</a:t>
            </a:r>
            <a:endParaRPr lang="en-US" altLang="en-US" sz="4000" b="1" dirty="0"/>
          </a:p>
          <a:p>
            <a:pPr lvl="1">
              <a:spcBef>
                <a:spcPct val="50000"/>
              </a:spcBef>
              <a:buFontTx/>
              <a:buChar char="•"/>
            </a:pPr>
            <a:r>
              <a:rPr lang="en-US" altLang="en-US" sz="4000" b="1" dirty="0"/>
              <a:t>Help us understand many 	modern </a:t>
            </a:r>
            <a:r>
              <a:rPr lang="en-US" altLang="en-US" sz="4000" b="1" dirty="0" smtClean="0"/>
              <a:t>references</a:t>
            </a:r>
            <a:endParaRPr lang="en-US" altLang="en-US" sz="4000" b="1" dirty="0"/>
          </a:p>
        </p:txBody>
      </p:sp>
      <p:sp>
        <p:nvSpPr>
          <p:cNvPr id="14339" name="WordArt 3"/>
          <p:cNvSpPr>
            <a:spLocks noChangeArrowheads="1" noChangeShapeType="1" noTextEdit="1"/>
          </p:cNvSpPr>
          <p:nvPr/>
        </p:nvSpPr>
        <p:spPr bwMode="auto">
          <a:xfrm>
            <a:off x="228600" y="228600"/>
            <a:ext cx="5114925" cy="923925"/>
          </a:xfrm>
          <a:prstGeom prst="rect">
            <a:avLst/>
          </a:prstGeom>
        </p:spPr>
        <p:txBody>
          <a:bodyPr wrap="none" fromWordArt="1">
            <a:prstTxWarp prst="textPlain">
              <a:avLst>
                <a:gd name="adj" fmla="val 50000"/>
              </a:avLst>
            </a:prstTxWarp>
          </a:bodyPr>
          <a:lstStyle/>
          <a:p>
            <a:pPr algn="ctr"/>
            <a:r>
              <a:rPr lang="en-US" sz="3600" b="1" kern="10">
                <a:ln w="12700">
                  <a:solidFill>
                    <a:srgbClr val="000000"/>
                  </a:solidFill>
                  <a:round/>
                  <a:headEnd/>
                  <a:tailEnd/>
                </a:ln>
                <a:solidFill>
                  <a:srgbClr val="FFFF00"/>
                </a:solidFill>
                <a:effectLst>
                  <a:outerShdw dist="45791" dir="2021404" algn="ctr" rotWithShape="0">
                    <a:srgbClr val="808080">
                      <a:alpha val="80000"/>
                    </a:srgbClr>
                  </a:outerShdw>
                </a:effectLst>
                <a:latin typeface="Tahoma"/>
                <a:ea typeface="Tahoma"/>
                <a:cs typeface="Tahoma"/>
              </a:rPr>
              <a:t>The Iliad &amp; The Odyssey: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4338">
                                            <p:txEl>
                                              <p:pRg st="0" end="0"/>
                                            </p:txEl>
                                          </p:spTgt>
                                        </p:tgtEl>
                                        <p:attrNameLst>
                                          <p:attrName>style.visibility</p:attrName>
                                        </p:attrNameLst>
                                      </p:cBhvr>
                                      <p:to>
                                        <p:strVal val="visible"/>
                                      </p:to>
                                    </p:set>
                                    <p:animEffect transition="in" filter="fade">
                                      <p:cBhvr>
                                        <p:cTn id="7" dur="1000"/>
                                        <p:tgtEl>
                                          <p:spTgt spid="14338">
                                            <p:txEl>
                                              <p:pRg st="0" end="0"/>
                                            </p:txEl>
                                          </p:spTgt>
                                        </p:tgtEl>
                                      </p:cBhvr>
                                    </p:animEffect>
                                    <p:anim calcmode="lin" valueType="num">
                                      <p:cBhvr>
                                        <p:cTn id="8" dur="1000" fill="hold"/>
                                        <p:tgtEl>
                                          <p:spTgt spid="1433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433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14338">
                                            <p:txEl>
                                              <p:pRg st="1" end="1"/>
                                            </p:txEl>
                                          </p:spTgt>
                                        </p:tgtEl>
                                        <p:attrNameLst>
                                          <p:attrName>style.visibility</p:attrName>
                                        </p:attrNameLst>
                                      </p:cBhvr>
                                      <p:to>
                                        <p:strVal val="visible"/>
                                      </p:to>
                                    </p:set>
                                    <p:animEffect transition="in" filter="wipe(down)">
                                      <p:cBhvr>
                                        <p:cTn id="14" dur="500"/>
                                        <p:tgtEl>
                                          <p:spTgt spid="14338">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4338">
                                            <p:txEl>
                                              <p:pRg st="2" end="2"/>
                                            </p:txEl>
                                          </p:spTgt>
                                        </p:tgtEl>
                                        <p:attrNameLst>
                                          <p:attrName>style.visibility</p:attrName>
                                        </p:attrNameLst>
                                      </p:cBhvr>
                                      <p:to>
                                        <p:strVal val="visible"/>
                                      </p:to>
                                    </p:set>
                                    <p:anim calcmode="lin" valueType="num">
                                      <p:cBhvr additive="base">
                                        <p:cTn id="19" dur="500" fill="hold"/>
                                        <p:tgtEl>
                                          <p:spTgt spid="1433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338">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WordArt 2"/>
          <p:cNvSpPr>
            <a:spLocks noChangeArrowheads="1" noChangeShapeType="1" noTextEdit="1"/>
          </p:cNvSpPr>
          <p:nvPr/>
        </p:nvSpPr>
        <p:spPr bwMode="auto">
          <a:xfrm>
            <a:off x="228600" y="304800"/>
            <a:ext cx="5791200" cy="2438400"/>
          </a:xfrm>
          <a:prstGeom prst="rect">
            <a:avLst/>
          </a:prstGeom>
          <a:extLst>
            <a:ext uri="{AF507438-7753-43E0-B8FC-AC1667EBCBE1}">
              <a14:hiddenEffects xmlns:a14="http://schemas.microsoft.com/office/drawing/2010/main">
                <a:effectLst/>
              </a14:hiddenEffects>
            </a:ext>
          </a:extLst>
        </p:spPr>
        <p:txBody>
          <a:bodyPr wrap="none" fromWordArt="1">
            <a:prstTxWarp prst="textSlantUp">
              <a:avLst>
                <a:gd name="adj" fmla="val 55556"/>
              </a:avLst>
            </a:prstTxWarp>
          </a:bodyPr>
          <a:lstStyle/>
          <a:p>
            <a:pPr algn="ctr"/>
            <a:r>
              <a:rPr lang="en-US" sz="3600" kern="10">
                <a:ln w="9525">
                  <a:solidFill>
                    <a:srgbClr val="000000"/>
                  </a:solidFill>
                  <a:round/>
                  <a:headEnd/>
                  <a:tailEnd/>
                </a:ln>
                <a:solidFill>
                  <a:srgbClr val="000000"/>
                </a:solidFill>
                <a:latin typeface="Arial Black"/>
              </a:rPr>
              <a:t>Achilles' Heel</a:t>
            </a:r>
          </a:p>
        </p:txBody>
      </p:sp>
      <p:pic>
        <p:nvPicPr>
          <p:cNvPr id="1536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97600" y="2667000"/>
            <a:ext cx="2565400" cy="3848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364" name="Text Box 4"/>
          <p:cNvSpPr txBox="1">
            <a:spLocks noChangeArrowheads="1"/>
          </p:cNvSpPr>
          <p:nvPr/>
        </p:nvSpPr>
        <p:spPr bwMode="auto">
          <a:xfrm>
            <a:off x="533400" y="3352800"/>
            <a:ext cx="49530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2400" b="1"/>
              <a:t>Any weak point is called an “Achilles’ Heel.”</a:t>
            </a:r>
            <a:r>
              <a:rPr lang="en-US" altLang="en-US" sz="2400"/>
              <a:t> </a:t>
            </a:r>
          </a:p>
        </p:txBody>
      </p:sp>
      <p:sp>
        <p:nvSpPr>
          <p:cNvPr id="15365" name="Text Box 5"/>
          <p:cNvSpPr txBox="1">
            <a:spLocks noChangeArrowheads="1"/>
          </p:cNvSpPr>
          <p:nvPr/>
        </p:nvSpPr>
        <p:spPr bwMode="auto">
          <a:xfrm>
            <a:off x="609600" y="4800600"/>
            <a:ext cx="4953000"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2400" b="1"/>
              <a:t>The strong tendon connecting the muscles of the calf of the leg with the heel bone is called the “Achilles’ Tendon.”</a:t>
            </a:r>
          </a:p>
        </p:txBody>
      </p:sp>
      <p:sp>
        <p:nvSpPr>
          <p:cNvPr id="15366" name="AutoShape 6"/>
          <p:cNvSpPr>
            <a:spLocks noChangeArrowheads="1"/>
          </p:cNvSpPr>
          <p:nvPr/>
        </p:nvSpPr>
        <p:spPr bwMode="auto">
          <a:xfrm>
            <a:off x="6477000" y="381000"/>
            <a:ext cx="2133600" cy="1295400"/>
          </a:xfrm>
          <a:prstGeom prst="cloudCallout">
            <a:avLst>
              <a:gd name="adj1" fmla="val 66667"/>
              <a:gd name="adj2" fmla="val 94116"/>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endParaRPr lang="en-US" altLang="en-US"/>
          </a:p>
        </p:txBody>
      </p:sp>
      <p:sp>
        <p:nvSpPr>
          <p:cNvPr id="15367" name="Text Box 7"/>
          <p:cNvSpPr txBox="1">
            <a:spLocks noChangeArrowheads="1"/>
          </p:cNvSpPr>
          <p:nvPr/>
        </p:nvSpPr>
        <p:spPr bwMode="auto">
          <a:xfrm>
            <a:off x="6781800" y="685800"/>
            <a:ext cx="1524000"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400" b="1"/>
              <a:t>Is that where that came from?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5365"/>
                                        </p:tgtEl>
                                        <p:attrNameLst>
                                          <p:attrName>style.visibility</p:attrName>
                                        </p:attrNameLst>
                                      </p:cBhvr>
                                      <p:to>
                                        <p:strVal val="visible"/>
                                      </p:to>
                                    </p:set>
                                    <p:animEffect transition="in" filter="barn(inVertical)">
                                      <p:cBhvr>
                                        <p:cTn id="7" dur="500"/>
                                        <p:tgtEl>
                                          <p:spTgt spid="15365"/>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15366"/>
                                        </p:tgtEl>
                                        <p:attrNameLst>
                                          <p:attrName>style.visibility</p:attrName>
                                        </p:attrNameLst>
                                      </p:cBhvr>
                                      <p:to>
                                        <p:strVal val="visible"/>
                                      </p:to>
                                    </p:set>
                                    <p:animEffect transition="in" filter="wheel(1)">
                                      <p:cBhvr>
                                        <p:cTn id="12" dur="2000"/>
                                        <p:tgtEl>
                                          <p:spTgt spid="15366"/>
                                        </p:tgtEl>
                                      </p:cBhvr>
                                    </p:animEffect>
                                  </p:childTnLst>
                                </p:cTn>
                              </p:par>
                              <p:par>
                                <p:cTn id="13" presetID="21" presetClass="entr" presetSubtype="1" fill="hold" grpId="0" nodeType="withEffect">
                                  <p:stCondLst>
                                    <p:cond delay="0"/>
                                  </p:stCondLst>
                                  <p:childTnLst>
                                    <p:set>
                                      <p:cBhvr>
                                        <p:cTn id="14" dur="1" fill="hold">
                                          <p:stCondLst>
                                            <p:cond delay="0"/>
                                          </p:stCondLst>
                                        </p:cTn>
                                        <p:tgtEl>
                                          <p:spTgt spid="15367"/>
                                        </p:tgtEl>
                                        <p:attrNameLst>
                                          <p:attrName>style.visibility</p:attrName>
                                        </p:attrNameLst>
                                      </p:cBhvr>
                                      <p:to>
                                        <p:strVal val="visible"/>
                                      </p:to>
                                    </p:set>
                                    <p:animEffect transition="in" filter="wheel(1)">
                                      <p:cBhvr>
                                        <p:cTn id="15" dur="2000"/>
                                        <p:tgtEl>
                                          <p:spTgt spid="153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5" grpId="0"/>
      <p:bldP spid="15366" grpId="0" animBg="1"/>
      <p:bldP spid="1536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WordArt 2"/>
          <p:cNvSpPr>
            <a:spLocks noChangeArrowheads="1" noChangeShapeType="1" noTextEdit="1"/>
          </p:cNvSpPr>
          <p:nvPr/>
        </p:nvSpPr>
        <p:spPr bwMode="auto">
          <a:xfrm>
            <a:off x="228600" y="304800"/>
            <a:ext cx="5791200" cy="2438400"/>
          </a:xfrm>
          <a:prstGeom prst="rect">
            <a:avLst/>
          </a:prstGeom>
          <a:extLst>
            <a:ext uri="{AF507438-7753-43E0-B8FC-AC1667EBCBE1}">
              <a14:hiddenEffects xmlns:a14="http://schemas.microsoft.com/office/drawing/2010/main">
                <a:effectLst/>
              </a14:hiddenEffects>
            </a:ext>
          </a:extLst>
        </p:spPr>
        <p:txBody>
          <a:bodyPr wrap="none" fromWordArt="1">
            <a:prstTxWarp prst="textSlantUp">
              <a:avLst>
                <a:gd name="adj" fmla="val 55556"/>
              </a:avLst>
            </a:prstTxWarp>
          </a:bodyPr>
          <a:lstStyle/>
          <a:p>
            <a:pPr algn="ctr"/>
            <a:r>
              <a:rPr lang="en-US" sz="3600" kern="10">
                <a:ln w="9525">
                  <a:solidFill>
                    <a:srgbClr val="000000"/>
                  </a:solidFill>
                  <a:round/>
                  <a:headEnd/>
                  <a:tailEnd/>
                </a:ln>
                <a:solidFill>
                  <a:srgbClr val="000000"/>
                </a:solidFill>
                <a:latin typeface="Arial Black"/>
              </a:rPr>
              <a:t>Trojan Horse</a:t>
            </a:r>
          </a:p>
        </p:txBody>
      </p:sp>
      <p:sp>
        <p:nvSpPr>
          <p:cNvPr id="18435" name="Rectangle 3"/>
          <p:cNvSpPr>
            <a:spLocks noChangeArrowheads="1"/>
          </p:cNvSpPr>
          <p:nvPr/>
        </p:nvSpPr>
        <p:spPr bwMode="auto">
          <a:xfrm>
            <a:off x="1143000" y="4419600"/>
            <a:ext cx="4038600" cy="2014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en-US" altLang="en-US" b="1" dirty="0"/>
              <a:t>Definition #2</a:t>
            </a:r>
          </a:p>
          <a:p>
            <a:pPr algn="ctr"/>
            <a:r>
              <a:rPr lang="en-US" altLang="en-US" dirty="0"/>
              <a:t>A seemingly useful computer program that contains concealed instructions which when activated perform an illicit or malicious action (as destroying data files); </a:t>
            </a:r>
            <a:r>
              <a:rPr lang="en-US" altLang="en-US" i="1" dirty="0"/>
              <a:t>also</a:t>
            </a:r>
            <a:r>
              <a:rPr lang="en-US" altLang="en-US" dirty="0"/>
              <a:t> </a:t>
            </a:r>
            <a:r>
              <a:rPr lang="en-US" altLang="en-US" b="1" dirty="0"/>
              <a:t>:</a:t>
            </a:r>
            <a:r>
              <a:rPr lang="en-US" altLang="en-US" dirty="0"/>
              <a:t> the concealed instructions of such a program </a:t>
            </a:r>
          </a:p>
        </p:txBody>
      </p:sp>
      <p:sp>
        <p:nvSpPr>
          <p:cNvPr id="18436" name="Rectangle 4"/>
          <p:cNvSpPr>
            <a:spLocks noChangeArrowheads="1"/>
          </p:cNvSpPr>
          <p:nvPr/>
        </p:nvSpPr>
        <p:spPr bwMode="auto">
          <a:xfrm>
            <a:off x="1676400" y="2743200"/>
            <a:ext cx="3127375"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en-US" altLang="en-US" b="1" dirty="0"/>
              <a:t>Definition # 1</a:t>
            </a:r>
          </a:p>
          <a:p>
            <a:pPr algn="ctr"/>
            <a:r>
              <a:rPr lang="en-US" altLang="en-US" dirty="0"/>
              <a:t>Someone or something intended to defeat or from within </a:t>
            </a:r>
          </a:p>
        </p:txBody>
      </p:sp>
      <p:pic>
        <p:nvPicPr>
          <p:cNvPr id="18437" name="Picture 5" descr="MCEN00628_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38763" y="2438400"/>
            <a:ext cx="3479800" cy="4114800"/>
          </a:xfrm>
          <a:prstGeom prst="rect">
            <a:avLst/>
          </a:prstGeom>
          <a:noFill/>
          <a:extLst>
            <a:ext uri="{909E8E84-426E-40DD-AFC4-6F175D3DCCD1}">
              <a14:hiddenFill xmlns:a14="http://schemas.microsoft.com/office/drawing/2010/main">
                <a:solidFill>
                  <a:srgbClr val="FFFFFF"/>
                </a:solidFill>
              </a14:hiddenFill>
            </a:ext>
          </a:extLst>
        </p:spPr>
      </p:pic>
      <p:sp>
        <p:nvSpPr>
          <p:cNvPr id="18438" name="AutoShape 6"/>
          <p:cNvSpPr>
            <a:spLocks noChangeArrowheads="1"/>
          </p:cNvSpPr>
          <p:nvPr/>
        </p:nvSpPr>
        <p:spPr bwMode="auto">
          <a:xfrm>
            <a:off x="6477000" y="381000"/>
            <a:ext cx="2133600" cy="1295400"/>
          </a:xfrm>
          <a:prstGeom prst="cloudCallout">
            <a:avLst>
              <a:gd name="adj1" fmla="val -43227"/>
              <a:gd name="adj2" fmla="val 107352"/>
            </a:avLst>
          </a:prstGeom>
          <a:solidFill>
            <a:srgbClr val="FF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endParaRPr lang="en-US" altLang="en-US"/>
          </a:p>
        </p:txBody>
      </p:sp>
      <p:sp>
        <p:nvSpPr>
          <p:cNvPr id="18439" name="Text Box 7"/>
          <p:cNvSpPr txBox="1">
            <a:spLocks noChangeArrowheads="1"/>
          </p:cNvSpPr>
          <p:nvPr/>
        </p:nvSpPr>
        <p:spPr bwMode="auto">
          <a:xfrm>
            <a:off x="6858000" y="641350"/>
            <a:ext cx="1371600"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400" b="1"/>
              <a:t>I bet you didn’t know that!</a:t>
            </a: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436"/>
                                        </p:tgtEl>
                                        <p:attrNameLst>
                                          <p:attrName>style.visibility</p:attrName>
                                        </p:attrNameLst>
                                      </p:cBhvr>
                                      <p:to>
                                        <p:strVal val="visible"/>
                                      </p:to>
                                    </p:set>
                                    <p:animEffect transition="in" filter="fade">
                                      <p:cBhvr>
                                        <p:cTn id="7" dur="500"/>
                                        <p:tgtEl>
                                          <p:spTgt spid="1843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8435"/>
                                        </p:tgtEl>
                                        <p:attrNameLst>
                                          <p:attrName>style.visibility</p:attrName>
                                        </p:attrNameLst>
                                      </p:cBhvr>
                                      <p:to>
                                        <p:strVal val="visible"/>
                                      </p:to>
                                    </p:set>
                                    <p:anim calcmode="lin" valueType="num">
                                      <p:cBhvr additive="base">
                                        <p:cTn id="12" dur="500" fill="hold"/>
                                        <p:tgtEl>
                                          <p:spTgt spid="18435"/>
                                        </p:tgtEl>
                                        <p:attrNameLst>
                                          <p:attrName>ppt_x</p:attrName>
                                        </p:attrNameLst>
                                      </p:cBhvr>
                                      <p:tavLst>
                                        <p:tav tm="0">
                                          <p:val>
                                            <p:strVal val="#ppt_x"/>
                                          </p:val>
                                        </p:tav>
                                        <p:tav tm="100000">
                                          <p:val>
                                            <p:strVal val="#ppt_x"/>
                                          </p:val>
                                        </p:tav>
                                      </p:tavLst>
                                    </p:anim>
                                    <p:anim calcmode="lin" valueType="num">
                                      <p:cBhvr additive="base">
                                        <p:cTn id="13" dur="500" fill="hold"/>
                                        <p:tgtEl>
                                          <p:spTgt spid="1843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8438"/>
                                        </p:tgtEl>
                                        <p:attrNameLst>
                                          <p:attrName>style.visibility</p:attrName>
                                        </p:attrNameLst>
                                      </p:cBhvr>
                                      <p:to>
                                        <p:strVal val="visible"/>
                                      </p:to>
                                    </p:set>
                                    <p:anim calcmode="lin" valueType="num">
                                      <p:cBhvr additive="base">
                                        <p:cTn id="18" dur="500" fill="hold"/>
                                        <p:tgtEl>
                                          <p:spTgt spid="18438"/>
                                        </p:tgtEl>
                                        <p:attrNameLst>
                                          <p:attrName>ppt_x</p:attrName>
                                        </p:attrNameLst>
                                      </p:cBhvr>
                                      <p:tavLst>
                                        <p:tav tm="0">
                                          <p:val>
                                            <p:strVal val="#ppt_x"/>
                                          </p:val>
                                        </p:tav>
                                        <p:tav tm="100000">
                                          <p:val>
                                            <p:strVal val="#ppt_x"/>
                                          </p:val>
                                        </p:tav>
                                      </p:tavLst>
                                    </p:anim>
                                    <p:anim calcmode="lin" valueType="num">
                                      <p:cBhvr additive="base">
                                        <p:cTn id="19" dur="500" fill="hold"/>
                                        <p:tgtEl>
                                          <p:spTgt spid="18438"/>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0"/>
                                  </p:stCondLst>
                                  <p:childTnLst>
                                    <p:set>
                                      <p:cBhvr>
                                        <p:cTn id="21" dur="1" fill="hold">
                                          <p:stCondLst>
                                            <p:cond delay="0"/>
                                          </p:stCondLst>
                                        </p:cTn>
                                        <p:tgtEl>
                                          <p:spTgt spid="18439"/>
                                        </p:tgtEl>
                                        <p:attrNameLst>
                                          <p:attrName>style.visibility</p:attrName>
                                        </p:attrNameLst>
                                      </p:cBhvr>
                                      <p:to>
                                        <p:strVal val="visible"/>
                                      </p:to>
                                    </p:set>
                                    <p:anim calcmode="lin" valueType="num">
                                      <p:cBhvr additive="base">
                                        <p:cTn id="22" dur="500" fill="hold"/>
                                        <p:tgtEl>
                                          <p:spTgt spid="18439"/>
                                        </p:tgtEl>
                                        <p:attrNameLst>
                                          <p:attrName>ppt_x</p:attrName>
                                        </p:attrNameLst>
                                      </p:cBhvr>
                                      <p:tavLst>
                                        <p:tav tm="0">
                                          <p:val>
                                            <p:strVal val="#ppt_x"/>
                                          </p:val>
                                        </p:tav>
                                        <p:tav tm="100000">
                                          <p:val>
                                            <p:strVal val="#ppt_x"/>
                                          </p:val>
                                        </p:tav>
                                      </p:tavLst>
                                    </p:anim>
                                    <p:anim calcmode="lin" valueType="num">
                                      <p:cBhvr additive="base">
                                        <p:cTn id="23" dur="500" fill="hold"/>
                                        <p:tgtEl>
                                          <p:spTgt spid="1843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p:bldP spid="18436" grpId="0"/>
      <p:bldP spid="18438" grpId="0" animBg="1"/>
      <p:bldP spid="1843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62400" y="2057400"/>
            <a:ext cx="5019675" cy="4525963"/>
          </a:xfrm>
          <a:prstGeom prst="rect">
            <a:avLst/>
          </a:prstGeom>
          <a:solidFill>
            <a:srgbClr val="3366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0483" name="WordArt 3"/>
          <p:cNvSpPr>
            <a:spLocks noChangeArrowheads="1" noChangeShapeType="1" noTextEdit="1"/>
          </p:cNvSpPr>
          <p:nvPr/>
        </p:nvSpPr>
        <p:spPr bwMode="auto">
          <a:xfrm>
            <a:off x="304800" y="457200"/>
            <a:ext cx="8229600" cy="10668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a:rPr>
              <a:t>Where the heck is Greece?</a:t>
            </a:r>
          </a:p>
        </p:txBody>
      </p:sp>
      <p:sp>
        <p:nvSpPr>
          <p:cNvPr id="20484" name="WordArt 4"/>
          <p:cNvSpPr>
            <a:spLocks noChangeArrowheads="1" noChangeShapeType="1" noTextEdit="1"/>
          </p:cNvSpPr>
          <p:nvPr/>
        </p:nvSpPr>
        <p:spPr bwMode="auto">
          <a:xfrm>
            <a:off x="457200" y="2562225"/>
            <a:ext cx="2971800" cy="3076575"/>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en-US" sz="3600" kern="10">
                <a:ln w="25400">
                  <a:solidFill>
                    <a:srgbClr val="FF0000"/>
                  </a:solidFill>
                  <a:round/>
                  <a:headEnd/>
                  <a:tailEnd/>
                </a:ln>
                <a:solidFill>
                  <a:srgbClr val="FFFF00"/>
                </a:solidFill>
                <a:latin typeface="Arial Black"/>
              </a:rPr>
              <a:t>The world at </a:t>
            </a:r>
          </a:p>
          <a:p>
            <a:pPr algn="ctr"/>
            <a:r>
              <a:rPr lang="en-US" sz="3600" kern="10">
                <a:ln w="25400">
                  <a:solidFill>
                    <a:srgbClr val="FF0000"/>
                  </a:solidFill>
                  <a:round/>
                  <a:headEnd/>
                  <a:tailEnd/>
                </a:ln>
                <a:solidFill>
                  <a:srgbClr val="FFFF00"/>
                </a:solidFill>
                <a:latin typeface="Arial Black"/>
              </a:rPr>
              <a:t>the time of the</a:t>
            </a:r>
          </a:p>
          <a:p>
            <a:pPr algn="ctr"/>
            <a:r>
              <a:rPr lang="en-US" sz="3600" kern="10">
                <a:ln w="25400">
                  <a:solidFill>
                    <a:srgbClr val="FF0000"/>
                  </a:solidFill>
                  <a:round/>
                  <a:headEnd/>
                  <a:tailEnd/>
                </a:ln>
                <a:solidFill>
                  <a:srgbClr val="FFFF00"/>
                </a:solidFill>
                <a:latin typeface="Arial Black"/>
              </a:rPr>
              <a:t>Iliad and the </a:t>
            </a:r>
          </a:p>
          <a:p>
            <a:pPr algn="ctr"/>
            <a:r>
              <a:rPr lang="en-US" sz="3600" kern="10">
                <a:ln w="25400">
                  <a:solidFill>
                    <a:srgbClr val="FF0000"/>
                  </a:solidFill>
                  <a:round/>
                  <a:headEnd/>
                  <a:tailEnd/>
                </a:ln>
                <a:solidFill>
                  <a:srgbClr val="FFFF00"/>
                </a:solidFill>
                <a:latin typeface="Arial Black"/>
              </a:rPr>
              <a:t>Odyssey:</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457200" y="304800"/>
            <a:ext cx="7620000" cy="301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3200" dirty="0"/>
              <a:t>Archaeologists have found </a:t>
            </a:r>
            <a:r>
              <a:rPr lang="en-US" altLang="en-US" sz="3200" b="1" u="sng" dirty="0"/>
              <a:t>evidence</a:t>
            </a:r>
            <a:r>
              <a:rPr lang="en-US" altLang="en-US" sz="3200" dirty="0"/>
              <a:t> in certain cities that support </a:t>
            </a:r>
            <a:r>
              <a:rPr lang="en-US" altLang="en-US" sz="3200" b="1" u="sng" dirty="0"/>
              <a:t>Greek</a:t>
            </a:r>
            <a:r>
              <a:rPr lang="en-US" altLang="en-US" sz="3200" dirty="0"/>
              <a:t> </a:t>
            </a:r>
            <a:r>
              <a:rPr lang="en-US" altLang="en-US" sz="3200" b="1" u="sng" dirty="0"/>
              <a:t>Mythology</a:t>
            </a:r>
            <a:r>
              <a:rPr lang="en-US" altLang="en-US" sz="3200" dirty="0"/>
              <a:t> regarding the kings who lived there.  The archaeologists have also found the remains of the magnificent </a:t>
            </a:r>
            <a:r>
              <a:rPr lang="en-US" altLang="en-US" sz="3200" b="1" u="sng" dirty="0"/>
              <a:t>palaces</a:t>
            </a:r>
            <a:r>
              <a:rPr lang="en-US" altLang="en-US" sz="3200" dirty="0"/>
              <a:t> in which they dwelled.</a:t>
            </a:r>
            <a:r>
              <a:rPr lang="en-US" altLang="en-US" dirty="0"/>
              <a:t> </a:t>
            </a:r>
          </a:p>
        </p:txBody>
      </p:sp>
      <p:pic>
        <p:nvPicPr>
          <p:cNvPr id="21507" name="Picture 3" descr="MCj0240453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05400" y="3581400"/>
            <a:ext cx="4038600" cy="3005138"/>
          </a:xfrm>
          <a:prstGeom prst="rect">
            <a:avLst/>
          </a:prstGeom>
          <a:noFill/>
          <a:extLst>
            <a:ext uri="{909E8E84-426E-40DD-AFC4-6F175D3DCCD1}">
              <a14:hiddenFill xmlns:a14="http://schemas.microsoft.com/office/drawing/2010/main">
                <a:solidFill>
                  <a:srgbClr val="FFFFFF"/>
                </a:solidFill>
              </a14:hiddenFill>
            </a:ext>
          </a:extLst>
        </p:spPr>
      </p:pic>
      <p:sp>
        <p:nvSpPr>
          <p:cNvPr id="21508" name="AutoShape 4"/>
          <p:cNvSpPr>
            <a:spLocks noChangeArrowheads="1"/>
          </p:cNvSpPr>
          <p:nvPr/>
        </p:nvSpPr>
        <p:spPr bwMode="auto">
          <a:xfrm>
            <a:off x="1093304" y="3612356"/>
            <a:ext cx="3352800" cy="2286000"/>
          </a:xfrm>
          <a:prstGeom prst="cloudCallout">
            <a:avLst>
              <a:gd name="adj1" fmla="val -49954"/>
              <a:gd name="adj2" fmla="val 81319"/>
            </a:avLst>
          </a:prstGeom>
          <a:solidFill>
            <a:srgbClr val="FF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endParaRPr lang="en-US" altLang="en-US"/>
          </a:p>
        </p:txBody>
      </p:sp>
      <p:sp>
        <p:nvSpPr>
          <p:cNvPr id="21509" name="Text Box 5"/>
          <p:cNvSpPr txBox="1">
            <a:spLocks noChangeArrowheads="1"/>
          </p:cNvSpPr>
          <p:nvPr/>
        </p:nvSpPr>
        <p:spPr bwMode="auto">
          <a:xfrm>
            <a:off x="1752600" y="4572000"/>
            <a:ext cx="609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tLang="en-US"/>
          </a:p>
        </p:txBody>
      </p:sp>
      <p:sp>
        <p:nvSpPr>
          <p:cNvPr id="21510" name="Text Box 6"/>
          <p:cNvSpPr txBox="1">
            <a:spLocks noChangeArrowheads="1"/>
          </p:cNvSpPr>
          <p:nvPr/>
        </p:nvSpPr>
        <p:spPr bwMode="auto">
          <a:xfrm>
            <a:off x="1600200" y="3886200"/>
            <a:ext cx="2286000" cy="161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2000" b="1" dirty="0"/>
              <a:t>Is this teacher trying to tell me that Greek Mythology is </a:t>
            </a:r>
            <a:r>
              <a:rPr lang="en-US" altLang="en-US" sz="2000" b="1" i="1" dirty="0"/>
              <a:t>true</a:t>
            </a:r>
            <a:r>
              <a:rPr lang="en-US" altLang="en-US" sz="2000" b="1" dirty="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1510"/>
                                        </p:tgtEl>
                                        <p:attrNameLst>
                                          <p:attrName>style.visibility</p:attrName>
                                        </p:attrNameLst>
                                      </p:cBhvr>
                                      <p:to>
                                        <p:strVal val="visible"/>
                                      </p:to>
                                    </p:set>
                                    <p:animEffect transition="in" filter="wipe(down)">
                                      <p:cBhvr>
                                        <p:cTn id="7" dur="500"/>
                                        <p:tgtEl>
                                          <p:spTgt spid="21510"/>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21508"/>
                                        </p:tgtEl>
                                        <p:attrNameLst>
                                          <p:attrName>style.visibility</p:attrName>
                                        </p:attrNameLst>
                                      </p:cBhvr>
                                      <p:to>
                                        <p:strVal val="visible"/>
                                      </p:to>
                                    </p:set>
                                    <p:animEffect transition="in" filter="wipe(down)">
                                      <p:cBhvr>
                                        <p:cTn id="10" dur="500"/>
                                        <p:tgtEl>
                                          <p:spTgt spid="215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8" grpId="0" animBg="1"/>
      <p:bldP spid="21510" grpId="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bg>
      <p:bgPr>
        <a:solidFill>
          <a:srgbClr val="D60093"/>
        </a:solidFill>
        <a:effectLst/>
      </p:bgPr>
    </p:bg>
    <p:spTree>
      <p:nvGrpSpPr>
        <p:cNvPr id="1" name=""/>
        <p:cNvGrpSpPr/>
        <p:nvPr/>
      </p:nvGrpSpPr>
      <p:grpSpPr>
        <a:xfrm>
          <a:off x="0" y="0"/>
          <a:ext cx="0" cy="0"/>
          <a:chOff x="0" y="0"/>
          <a:chExt cx="0" cy="0"/>
        </a:xfrm>
      </p:grpSpPr>
      <p:sp>
        <p:nvSpPr>
          <p:cNvPr id="4098" name="WordArt 2"/>
          <p:cNvSpPr>
            <a:spLocks noChangeArrowheads="1" noChangeShapeType="1" noTextEdit="1"/>
          </p:cNvSpPr>
          <p:nvPr/>
        </p:nvSpPr>
        <p:spPr bwMode="auto">
          <a:xfrm>
            <a:off x="304800" y="304800"/>
            <a:ext cx="3657600" cy="27432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000000"/>
                </a:solidFill>
                <a:latin typeface="Arial Black"/>
              </a:rPr>
              <a:t>Greek</a:t>
            </a:r>
          </a:p>
        </p:txBody>
      </p:sp>
      <p:sp>
        <p:nvSpPr>
          <p:cNvPr id="4099" name="WordArt 3"/>
          <p:cNvSpPr>
            <a:spLocks noChangeArrowheads="1" noChangeShapeType="1" noTextEdit="1"/>
          </p:cNvSpPr>
          <p:nvPr/>
        </p:nvSpPr>
        <p:spPr bwMode="auto">
          <a:xfrm>
            <a:off x="2819400" y="3505200"/>
            <a:ext cx="5867400" cy="30480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000000"/>
                </a:solidFill>
                <a:latin typeface="Arial Black"/>
              </a:rPr>
              <a:t>Mythology</a:t>
            </a:r>
          </a:p>
        </p:txBody>
      </p:sp>
      <p:pic>
        <p:nvPicPr>
          <p:cNvPr id="410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3657600"/>
            <a:ext cx="1952625" cy="284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bg>
      <p:bgPr>
        <a:solidFill>
          <a:schemeClr val="accent2"/>
        </a:solidFill>
        <a:effectLst/>
      </p:bgPr>
    </p:bg>
    <p:spTree>
      <p:nvGrpSpPr>
        <p:cNvPr id="1" name=""/>
        <p:cNvGrpSpPr/>
        <p:nvPr/>
      </p:nvGrpSpPr>
      <p:grpSpPr>
        <a:xfrm>
          <a:off x="0" y="0"/>
          <a:ext cx="0" cy="0"/>
          <a:chOff x="0" y="0"/>
          <a:chExt cx="0" cy="0"/>
        </a:xfrm>
      </p:grpSpPr>
      <p:sp>
        <p:nvSpPr>
          <p:cNvPr id="5122" name="WordArt 2"/>
          <p:cNvSpPr>
            <a:spLocks noChangeArrowheads="1" noChangeShapeType="1" noTextEdit="1"/>
          </p:cNvSpPr>
          <p:nvPr/>
        </p:nvSpPr>
        <p:spPr bwMode="auto">
          <a:xfrm>
            <a:off x="609600" y="1524000"/>
            <a:ext cx="3276600" cy="16764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Plump MT"/>
              </a:rPr>
              <a:t>Iliad</a:t>
            </a:r>
          </a:p>
        </p:txBody>
      </p:sp>
      <p:sp>
        <p:nvSpPr>
          <p:cNvPr id="5123" name="WordArt 3"/>
          <p:cNvSpPr>
            <a:spLocks noChangeArrowheads="1" noChangeShapeType="1" noTextEdit="1"/>
          </p:cNvSpPr>
          <p:nvPr/>
        </p:nvSpPr>
        <p:spPr bwMode="auto">
          <a:xfrm>
            <a:off x="3200400" y="4495800"/>
            <a:ext cx="5486400" cy="20574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Plump MT"/>
              </a:rPr>
              <a:t>Odyssey</a:t>
            </a:r>
          </a:p>
        </p:txBody>
      </p:sp>
      <p:sp>
        <p:nvSpPr>
          <p:cNvPr id="5124" name="Text Box 4"/>
          <p:cNvSpPr txBox="1">
            <a:spLocks noChangeArrowheads="1"/>
          </p:cNvSpPr>
          <p:nvPr/>
        </p:nvSpPr>
        <p:spPr bwMode="auto">
          <a:xfrm>
            <a:off x="228600" y="304800"/>
            <a:ext cx="16002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5400" b="1"/>
              <a:t>THE</a:t>
            </a:r>
          </a:p>
        </p:txBody>
      </p:sp>
      <p:sp>
        <p:nvSpPr>
          <p:cNvPr id="5125" name="Text Box 5"/>
          <p:cNvSpPr txBox="1">
            <a:spLocks noChangeArrowheads="1"/>
          </p:cNvSpPr>
          <p:nvPr/>
        </p:nvSpPr>
        <p:spPr bwMode="auto">
          <a:xfrm>
            <a:off x="4724400" y="2819400"/>
            <a:ext cx="990600" cy="1098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6600" b="1"/>
              <a:t>&amp;</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WordArt 2"/>
          <p:cNvSpPr>
            <a:spLocks noChangeArrowheads="1" noChangeShapeType="1" noTextEdit="1"/>
          </p:cNvSpPr>
          <p:nvPr/>
        </p:nvSpPr>
        <p:spPr bwMode="auto">
          <a:xfrm>
            <a:off x="228600" y="228600"/>
            <a:ext cx="2971800" cy="2590800"/>
          </a:xfrm>
          <a:prstGeom prst="rect">
            <a:avLst/>
          </a:prstGeom>
          <a:extLst>
            <a:ext uri="{AF507438-7753-43E0-B8FC-AC1667EBCBE1}">
              <a14:hiddenEffects xmlns:a14="http://schemas.microsoft.com/office/drawing/2010/main">
                <a:effectLst/>
              </a14:hiddenEffects>
            </a:ext>
          </a:extLst>
        </p:spPr>
        <p:txBody>
          <a:bodyPr wrap="none" fromWordArt="1">
            <a:prstTxWarp prst="textSlantUp">
              <a:avLst>
                <a:gd name="adj" fmla="val 55556"/>
              </a:avLst>
            </a:prstTxWarp>
          </a:bodyPr>
          <a:lstStyle/>
          <a:p>
            <a:pPr algn="ctr"/>
            <a:r>
              <a:rPr lang="en-US" sz="3600" kern="10">
                <a:ln w="9525">
                  <a:solidFill>
                    <a:srgbClr val="000000"/>
                  </a:solidFill>
                  <a:round/>
                  <a:headEnd/>
                  <a:tailEnd/>
                </a:ln>
                <a:solidFill>
                  <a:srgbClr val="000000"/>
                </a:solidFill>
                <a:latin typeface="Arial Black"/>
              </a:rPr>
              <a:t>Epics</a:t>
            </a:r>
          </a:p>
        </p:txBody>
      </p:sp>
      <p:sp>
        <p:nvSpPr>
          <p:cNvPr id="6147" name="Text Box 3"/>
          <p:cNvSpPr txBox="1">
            <a:spLocks noChangeArrowheads="1"/>
          </p:cNvSpPr>
          <p:nvPr/>
        </p:nvSpPr>
        <p:spPr bwMode="auto">
          <a:xfrm>
            <a:off x="1203325" y="3389313"/>
            <a:ext cx="39782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ltLang="en-US"/>
          </a:p>
        </p:txBody>
      </p:sp>
      <p:sp>
        <p:nvSpPr>
          <p:cNvPr id="6148" name="Text Box 4"/>
          <p:cNvSpPr txBox="1">
            <a:spLocks noChangeArrowheads="1"/>
          </p:cNvSpPr>
          <p:nvPr/>
        </p:nvSpPr>
        <p:spPr bwMode="auto">
          <a:xfrm>
            <a:off x="4114800" y="381000"/>
            <a:ext cx="4800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600" b="1"/>
              <a:t>Epic</a:t>
            </a:r>
            <a:r>
              <a:rPr lang="en-US" altLang="en-US"/>
              <a:t> </a:t>
            </a:r>
            <a:r>
              <a:rPr lang="en-US" altLang="en-US" sz="2400"/>
              <a:t>– A long poem that tells of 	    the deeds of a hero or 	  	    heroes</a:t>
            </a:r>
          </a:p>
        </p:txBody>
      </p:sp>
      <p:sp>
        <p:nvSpPr>
          <p:cNvPr id="6149" name="Text Box 5"/>
          <p:cNvSpPr txBox="1">
            <a:spLocks noChangeArrowheads="1"/>
          </p:cNvSpPr>
          <p:nvPr/>
        </p:nvSpPr>
        <p:spPr bwMode="auto">
          <a:xfrm>
            <a:off x="457200" y="2819400"/>
            <a:ext cx="81534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dirty="0"/>
              <a:t>Epics use </a:t>
            </a:r>
            <a:r>
              <a:rPr lang="en-US" altLang="en-US" sz="2400" b="1" u="sng" dirty="0"/>
              <a:t>elegant</a:t>
            </a:r>
            <a:r>
              <a:rPr lang="en-US" altLang="en-US" sz="2400" dirty="0"/>
              <a:t>, </a:t>
            </a:r>
            <a:r>
              <a:rPr lang="en-US" altLang="en-US" sz="2400" b="1" u="sng" dirty="0"/>
              <a:t>formal</a:t>
            </a:r>
            <a:r>
              <a:rPr lang="en-US" altLang="en-US" sz="2400" dirty="0"/>
              <a:t> </a:t>
            </a:r>
            <a:r>
              <a:rPr lang="en-US" altLang="en-US" sz="2400" b="1" u="sng" dirty="0"/>
              <a:t>language</a:t>
            </a:r>
            <a:r>
              <a:rPr lang="en-US" altLang="en-US" sz="2400" dirty="0"/>
              <a:t> to tell of the </a:t>
            </a:r>
            <a:r>
              <a:rPr lang="en-US" altLang="en-US" sz="2400" b="1" u="sng" dirty="0"/>
              <a:t>bravery</a:t>
            </a:r>
            <a:r>
              <a:rPr lang="en-US" altLang="en-US" sz="2400" dirty="0"/>
              <a:t> and </a:t>
            </a:r>
            <a:r>
              <a:rPr lang="en-US" altLang="en-US" sz="2400" b="1" u="sng" dirty="0"/>
              <a:t>mighty</a:t>
            </a:r>
            <a:r>
              <a:rPr lang="en-US" altLang="en-US" sz="2400" dirty="0"/>
              <a:t> </a:t>
            </a:r>
            <a:r>
              <a:rPr lang="en-US" altLang="en-US" sz="2400" b="1" u="sng" dirty="0"/>
              <a:t>deeds</a:t>
            </a:r>
            <a:r>
              <a:rPr lang="en-US" altLang="en-US" sz="2400" dirty="0"/>
              <a:t> of these heroes.</a:t>
            </a:r>
          </a:p>
        </p:txBody>
      </p:sp>
      <p:sp>
        <p:nvSpPr>
          <p:cNvPr id="6150" name="Text Box 6"/>
          <p:cNvSpPr txBox="1">
            <a:spLocks noChangeArrowheads="1"/>
          </p:cNvSpPr>
          <p:nvPr/>
        </p:nvSpPr>
        <p:spPr bwMode="auto">
          <a:xfrm>
            <a:off x="381000" y="4038600"/>
            <a:ext cx="81534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dirty="0"/>
              <a:t>Epics describe the </a:t>
            </a:r>
            <a:r>
              <a:rPr lang="en-US" altLang="en-US" sz="2400" b="1" u="sng" dirty="0"/>
              <a:t>ideals</a:t>
            </a:r>
            <a:r>
              <a:rPr lang="en-US" altLang="en-US" sz="2400" dirty="0"/>
              <a:t> of a </a:t>
            </a:r>
            <a:r>
              <a:rPr lang="en-US" altLang="en-US" sz="2400" b="1" u="sng" dirty="0"/>
              <a:t>culture</a:t>
            </a:r>
            <a:r>
              <a:rPr lang="en-US" altLang="en-US" sz="2400" dirty="0"/>
              <a:t> at an important time in history.</a:t>
            </a:r>
          </a:p>
        </p:txBody>
      </p:sp>
      <p:sp>
        <p:nvSpPr>
          <p:cNvPr id="6151" name="Text Box 7"/>
          <p:cNvSpPr txBox="1">
            <a:spLocks noChangeArrowheads="1"/>
          </p:cNvSpPr>
          <p:nvPr/>
        </p:nvSpPr>
        <p:spPr bwMode="auto">
          <a:xfrm>
            <a:off x="457200" y="5197475"/>
            <a:ext cx="81534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b="1" u="sng" dirty="0"/>
              <a:t>Details</a:t>
            </a:r>
            <a:r>
              <a:rPr lang="en-US" altLang="en-US" sz="2400" dirty="0"/>
              <a:t> of an epic may have a </a:t>
            </a:r>
            <a:r>
              <a:rPr lang="en-US" altLang="en-US" sz="2400" b="1" u="sng" dirty="0"/>
              <a:t>foundation</a:t>
            </a:r>
            <a:r>
              <a:rPr lang="en-US" altLang="en-US" sz="2400" dirty="0"/>
              <a:t> in historical fact.</a:t>
            </a:r>
            <a:endParaRPr lang="en-US" altLang="en-US" sz="2400" b="1" u="sn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149"/>
                                        </p:tgtEl>
                                        <p:attrNameLst>
                                          <p:attrName>style.visibility</p:attrName>
                                        </p:attrNameLst>
                                      </p:cBhvr>
                                      <p:to>
                                        <p:strVal val="visible"/>
                                      </p:to>
                                    </p:set>
                                    <p:animEffect transition="in" filter="wipe(down)">
                                      <p:cBhvr>
                                        <p:cTn id="7" dur="500"/>
                                        <p:tgtEl>
                                          <p:spTgt spid="614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150"/>
                                        </p:tgtEl>
                                        <p:attrNameLst>
                                          <p:attrName>style.visibility</p:attrName>
                                        </p:attrNameLst>
                                      </p:cBhvr>
                                      <p:to>
                                        <p:strVal val="visible"/>
                                      </p:to>
                                    </p:set>
                                    <p:animEffect transition="in" filter="wipe(down)">
                                      <p:cBhvr>
                                        <p:cTn id="12" dur="500"/>
                                        <p:tgtEl>
                                          <p:spTgt spid="615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151"/>
                                        </p:tgtEl>
                                        <p:attrNameLst>
                                          <p:attrName>style.visibility</p:attrName>
                                        </p:attrNameLst>
                                      </p:cBhvr>
                                      <p:to>
                                        <p:strVal val="visible"/>
                                      </p:to>
                                    </p:set>
                                    <p:animEffect transition="in" filter="wipe(down)">
                                      <p:cBhvr>
                                        <p:cTn id="17" dur="500"/>
                                        <p:tgtEl>
                                          <p:spTgt spid="61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9" grpId="0"/>
      <p:bldP spid="6150" grpId="0"/>
      <p:bldP spid="615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WordArt 2"/>
          <p:cNvSpPr>
            <a:spLocks noChangeArrowheads="1" noChangeShapeType="1" noTextEdit="1"/>
          </p:cNvSpPr>
          <p:nvPr/>
        </p:nvSpPr>
        <p:spPr bwMode="auto">
          <a:xfrm>
            <a:off x="152400" y="228600"/>
            <a:ext cx="8686800" cy="22860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Arial Black"/>
              </a:rPr>
              <a:t>Homer Who ?</a:t>
            </a:r>
          </a:p>
        </p:txBody>
      </p:sp>
      <p:sp>
        <p:nvSpPr>
          <p:cNvPr id="7171" name="AutoShape 3"/>
          <p:cNvSpPr>
            <a:spLocks noChangeArrowheads="1"/>
          </p:cNvSpPr>
          <p:nvPr/>
        </p:nvSpPr>
        <p:spPr bwMode="auto">
          <a:xfrm>
            <a:off x="4038600" y="3124200"/>
            <a:ext cx="3276600" cy="2286000"/>
          </a:xfrm>
          <a:prstGeom prst="cloudCallout">
            <a:avLst>
              <a:gd name="adj1" fmla="val 84352"/>
              <a:gd name="adj2" fmla="val 79444"/>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endParaRPr lang="en-US" altLang="en-US"/>
          </a:p>
        </p:txBody>
      </p:sp>
      <p:sp>
        <p:nvSpPr>
          <p:cNvPr id="7172" name="Text Box 4"/>
          <p:cNvSpPr txBox="1">
            <a:spLocks noChangeArrowheads="1"/>
          </p:cNvSpPr>
          <p:nvPr/>
        </p:nvSpPr>
        <p:spPr bwMode="auto">
          <a:xfrm>
            <a:off x="4953000" y="3581400"/>
            <a:ext cx="16002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2400" b="1"/>
              <a:t>No!  Not That Homer!</a:t>
            </a:r>
          </a:p>
        </p:txBody>
      </p:sp>
      <p:pic>
        <p:nvPicPr>
          <p:cNvPr id="717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3124200"/>
            <a:ext cx="2786063" cy="336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6600"/>
        </a:solidFill>
        <a:effectLst/>
      </p:bgPr>
    </p:bg>
    <p:spTree>
      <p:nvGrpSpPr>
        <p:cNvPr id="1" name=""/>
        <p:cNvGrpSpPr/>
        <p:nvPr/>
      </p:nvGrpSpPr>
      <p:grpSpPr>
        <a:xfrm>
          <a:off x="0" y="0"/>
          <a:ext cx="0" cy="0"/>
          <a:chOff x="0" y="0"/>
          <a:chExt cx="0" cy="0"/>
        </a:xfrm>
      </p:grpSpPr>
      <p:sp>
        <p:nvSpPr>
          <p:cNvPr id="9218" name="WordArt 2"/>
          <p:cNvSpPr>
            <a:spLocks noChangeArrowheads="1" noChangeShapeType="1" noTextEdit="1"/>
          </p:cNvSpPr>
          <p:nvPr/>
        </p:nvSpPr>
        <p:spPr bwMode="auto">
          <a:xfrm>
            <a:off x="152400" y="228600"/>
            <a:ext cx="8686800" cy="22860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Arial Black"/>
              </a:rPr>
              <a:t>Homer Who ?</a:t>
            </a:r>
          </a:p>
        </p:txBody>
      </p:sp>
      <p:sp>
        <p:nvSpPr>
          <p:cNvPr id="9219" name="Text Box 3"/>
          <p:cNvSpPr txBox="1">
            <a:spLocks noChangeArrowheads="1"/>
          </p:cNvSpPr>
          <p:nvPr/>
        </p:nvSpPr>
        <p:spPr bwMode="auto">
          <a:xfrm>
            <a:off x="152400" y="3276600"/>
            <a:ext cx="8839200" cy="283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Tx/>
              <a:buChar char="•"/>
            </a:pPr>
            <a:r>
              <a:rPr lang="en-US" altLang="en-US" sz="3600" dirty="0">
                <a:solidFill>
                  <a:schemeClr val="bg1"/>
                </a:solidFill>
                <a:latin typeface="Tahoma" pitchFamily="34" charset="0"/>
              </a:rPr>
              <a:t>  Homer is believed to be the author of 	the </a:t>
            </a:r>
            <a:r>
              <a:rPr lang="en-US" altLang="en-US" sz="3600" b="1" u="sng" dirty="0">
                <a:solidFill>
                  <a:schemeClr val="bg1"/>
                </a:solidFill>
                <a:latin typeface="Tahoma" pitchFamily="34" charset="0"/>
              </a:rPr>
              <a:t>Iliad</a:t>
            </a:r>
            <a:r>
              <a:rPr lang="en-US" altLang="en-US" sz="3600" dirty="0">
                <a:solidFill>
                  <a:schemeClr val="bg1"/>
                </a:solidFill>
                <a:latin typeface="Tahoma" pitchFamily="34" charset="0"/>
              </a:rPr>
              <a:t> and the </a:t>
            </a:r>
            <a:r>
              <a:rPr lang="en-US" altLang="en-US" sz="3600" b="1" u="sng" dirty="0">
                <a:solidFill>
                  <a:schemeClr val="bg1"/>
                </a:solidFill>
                <a:latin typeface="Tahoma" pitchFamily="34" charset="0"/>
              </a:rPr>
              <a:t>Odyssey</a:t>
            </a:r>
            <a:r>
              <a:rPr lang="en-US" altLang="en-US" sz="3600" dirty="0">
                <a:solidFill>
                  <a:schemeClr val="bg1"/>
                </a:solidFill>
                <a:latin typeface="Tahoma" pitchFamily="34" charset="0"/>
              </a:rPr>
              <a:t>.</a:t>
            </a:r>
          </a:p>
          <a:p>
            <a:pPr>
              <a:spcBef>
                <a:spcPct val="50000"/>
              </a:spcBef>
              <a:buFontTx/>
              <a:buChar char="•"/>
            </a:pPr>
            <a:r>
              <a:rPr lang="en-US" altLang="en-US" sz="3600" dirty="0">
                <a:solidFill>
                  <a:schemeClr val="bg1"/>
                </a:solidFill>
                <a:latin typeface="Tahoma" pitchFamily="34" charset="0"/>
              </a:rPr>
              <a:t> Homer was a </a:t>
            </a:r>
            <a:r>
              <a:rPr lang="en-US" altLang="en-US" sz="3600" b="1" u="sng" dirty="0">
                <a:solidFill>
                  <a:schemeClr val="bg1"/>
                </a:solidFill>
                <a:latin typeface="Tahoma" pitchFamily="34" charset="0"/>
              </a:rPr>
              <a:t>professional</a:t>
            </a:r>
            <a:r>
              <a:rPr lang="en-US" altLang="en-US" sz="3600" b="1" dirty="0">
                <a:solidFill>
                  <a:schemeClr val="bg1"/>
                </a:solidFill>
                <a:latin typeface="Tahoma" pitchFamily="34" charset="0"/>
              </a:rPr>
              <a:t> </a:t>
            </a:r>
            <a:r>
              <a:rPr lang="en-US" altLang="en-US" sz="3600" b="1" u="sng" dirty="0">
                <a:solidFill>
                  <a:schemeClr val="bg1"/>
                </a:solidFill>
                <a:latin typeface="Tahoma" pitchFamily="34" charset="0"/>
              </a:rPr>
              <a:t>poet</a:t>
            </a:r>
            <a:r>
              <a:rPr lang="en-US" altLang="en-US" sz="3600" b="1" dirty="0">
                <a:solidFill>
                  <a:schemeClr val="bg1"/>
                </a:solidFill>
                <a:latin typeface="Tahoma" pitchFamily="34" charset="0"/>
              </a:rPr>
              <a:t>.</a:t>
            </a:r>
          </a:p>
          <a:p>
            <a:pPr>
              <a:spcBef>
                <a:spcPct val="50000"/>
              </a:spcBef>
              <a:buFontTx/>
              <a:buChar char="•"/>
            </a:pPr>
            <a:r>
              <a:rPr lang="en-US" altLang="en-US" sz="3600" dirty="0">
                <a:solidFill>
                  <a:schemeClr val="bg1"/>
                </a:solidFill>
                <a:latin typeface="Tahoma" pitchFamily="34" charset="0"/>
              </a:rPr>
              <a:t> Homer was </a:t>
            </a:r>
            <a:r>
              <a:rPr lang="en-US" altLang="en-US" sz="3600" b="1" u="sng" dirty="0">
                <a:solidFill>
                  <a:schemeClr val="bg1"/>
                </a:solidFill>
                <a:latin typeface="Tahoma" pitchFamily="34" charset="0"/>
              </a:rPr>
              <a:t>blind</a:t>
            </a:r>
            <a:r>
              <a:rPr lang="en-US" altLang="en-US" sz="3600" dirty="0">
                <a:solidFill>
                  <a:schemeClr val="bg1"/>
                </a:solidFill>
                <a:latin typeface="Tahoma" pitchFamily="34" charset="0"/>
              </a:rPr>
              <a:t>.</a:t>
            </a:r>
          </a:p>
        </p:txBody>
      </p:sp>
      <p:pic>
        <p:nvPicPr>
          <p:cNvPr id="922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85088" y="5029200"/>
            <a:ext cx="1370012"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219">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21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WordArt 2"/>
          <p:cNvSpPr>
            <a:spLocks noChangeArrowheads="1" noChangeShapeType="1" noTextEdit="1"/>
          </p:cNvSpPr>
          <p:nvPr/>
        </p:nvSpPr>
        <p:spPr bwMode="auto">
          <a:xfrm>
            <a:off x="457200" y="838200"/>
            <a:ext cx="8305800" cy="2057400"/>
          </a:xfrm>
          <a:prstGeom prst="rect">
            <a:avLst/>
          </a:prstGeom>
          <a:extLst>
            <a:ext uri="{AF507438-7753-43E0-B8FC-AC1667EBCBE1}">
              <a14:hiddenEffects xmlns:a14="http://schemas.microsoft.com/office/drawing/2010/main">
                <a:effectLst/>
              </a14:hiddenEffects>
            </a:ext>
          </a:extLst>
        </p:spPr>
        <p:txBody>
          <a:bodyPr spcFirstLastPara="1" wrap="none" fromWordArt="1">
            <a:prstTxWarp prst="textArchUp">
              <a:avLst>
                <a:gd name="adj" fmla="val 10800000"/>
              </a:avLst>
            </a:prstTxWarp>
          </a:bodyPr>
          <a:lstStyle/>
          <a:p>
            <a:pPr algn="ctr"/>
            <a:r>
              <a:rPr lang="en-US" sz="3600" kern="10">
                <a:ln w="9525">
                  <a:solidFill>
                    <a:srgbClr val="000000"/>
                  </a:solidFill>
                  <a:round/>
                  <a:headEnd/>
                  <a:tailEnd/>
                </a:ln>
                <a:solidFill>
                  <a:srgbClr val="000000"/>
                </a:solidFill>
                <a:latin typeface="Arial Black"/>
              </a:rPr>
              <a:t>The Trojan War</a:t>
            </a:r>
          </a:p>
        </p:txBody>
      </p:sp>
      <p:sp>
        <p:nvSpPr>
          <p:cNvPr id="11267" name="Text Box 3"/>
          <p:cNvSpPr txBox="1">
            <a:spLocks noChangeArrowheads="1"/>
          </p:cNvSpPr>
          <p:nvPr/>
        </p:nvSpPr>
        <p:spPr bwMode="auto">
          <a:xfrm>
            <a:off x="685800" y="2438400"/>
            <a:ext cx="82296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4000" dirty="0">
                <a:latin typeface="Tahoma" pitchFamily="34" charset="0"/>
              </a:rPr>
              <a:t>The Iliad recounts the story of the </a:t>
            </a:r>
            <a:r>
              <a:rPr lang="en-US" altLang="en-US" sz="4000" b="1" u="sng" dirty="0">
                <a:latin typeface="Tahoma" pitchFamily="34" charset="0"/>
              </a:rPr>
              <a:t>Trojan</a:t>
            </a:r>
            <a:r>
              <a:rPr lang="en-US" altLang="en-US" sz="4000" b="1" dirty="0">
                <a:latin typeface="Tahoma" pitchFamily="34" charset="0"/>
              </a:rPr>
              <a:t> </a:t>
            </a:r>
            <a:r>
              <a:rPr lang="en-US" altLang="en-US" sz="4000" b="1" u="sng" dirty="0">
                <a:latin typeface="Tahoma" pitchFamily="34" charset="0"/>
              </a:rPr>
              <a:t>War</a:t>
            </a:r>
            <a:r>
              <a:rPr lang="en-US" altLang="en-US" sz="4000" dirty="0">
                <a:latin typeface="Tahoma" pitchFamily="34" charset="0"/>
              </a:rPr>
              <a:t>.</a:t>
            </a:r>
          </a:p>
        </p:txBody>
      </p:sp>
      <p:sp>
        <p:nvSpPr>
          <p:cNvPr id="11268" name="Text Box 4"/>
          <p:cNvSpPr txBox="1">
            <a:spLocks noChangeArrowheads="1"/>
          </p:cNvSpPr>
          <p:nvPr/>
        </p:nvSpPr>
        <p:spPr bwMode="auto">
          <a:xfrm>
            <a:off x="1828800" y="4419600"/>
            <a:ext cx="7315200" cy="1920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4000">
                <a:latin typeface="Tahoma" pitchFamily="34" charset="0"/>
              </a:rPr>
              <a:t>The </a:t>
            </a:r>
            <a:r>
              <a:rPr lang="en-US" altLang="en-US" sz="4000" b="1" u="sng">
                <a:latin typeface="Tahoma" pitchFamily="34" charset="0"/>
              </a:rPr>
              <a:t>Trojan</a:t>
            </a:r>
            <a:r>
              <a:rPr lang="en-US" altLang="en-US" sz="4000">
                <a:latin typeface="Tahoma" pitchFamily="34" charset="0"/>
              </a:rPr>
              <a:t> War may have actually taken place around </a:t>
            </a:r>
            <a:r>
              <a:rPr lang="en-US" altLang="en-US" sz="4000" b="1" u="sng">
                <a:latin typeface="Tahoma" pitchFamily="34" charset="0"/>
              </a:rPr>
              <a:t>1250</a:t>
            </a:r>
            <a:r>
              <a:rPr lang="en-US" altLang="en-US" sz="4000">
                <a:latin typeface="Tahoma" pitchFamily="34" charset="0"/>
              </a:rPr>
              <a:t> B.C.</a:t>
            </a:r>
          </a:p>
        </p:txBody>
      </p:sp>
      <p:pic>
        <p:nvPicPr>
          <p:cNvPr id="11269" name="Picture 5" descr="MPj03961290000[1]"/>
          <p:cNvPicPr>
            <a:picLocks noChangeAspect="1" noChangeArrowheads="1"/>
          </p:cNvPicPr>
          <p:nvPr/>
        </p:nvPicPr>
        <p:blipFill>
          <a:blip r:embed="rId3">
            <a:lum bright="-30000" contrast="24000"/>
            <a:extLst>
              <a:ext uri="{28A0092B-C50C-407E-A947-70E740481C1C}">
                <a14:useLocalDpi xmlns:a14="http://schemas.microsoft.com/office/drawing/2010/main" val="0"/>
              </a:ext>
            </a:extLst>
          </a:blip>
          <a:srcRect/>
          <a:stretch>
            <a:fillRect/>
          </a:stretch>
        </p:blipFill>
        <p:spPr bwMode="auto">
          <a:xfrm>
            <a:off x="139700" y="3581400"/>
            <a:ext cx="2124075" cy="3200400"/>
          </a:xfrm>
          <a:prstGeom prst="rect">
            <a:avLst/>
          </a:prstGeom>
          <a:solidFill>
            <a:srgbClr val="FF0000"/>
          </a:solid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1267"/>
                                        </p:tgtEl>
                                        <p:attrNameLst>
                                          <p:attrName>style.visibility</p:attrName>
                                        </p:attrNameLst>
                                      </p:cBhvr>
                                      <p:to>
                                        <p:strVal val="visible"/>
                                      </p:to>
                                    </p:set>
                                    <p:animEffect transition="in" filter="wipe(down)">
                                      <p:cBhvr>
                                        <p:cTn id="7" dur="500"/>
                                        <p:tgtEl>
                                          <p:spTgt spid="1126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1268"/>
                                        </p:tgtEl>
                                        <p:attrNameLst>
                                          <p:attrName>style.visibility</p:attrName>
                                        </p:attrNameLst>
                                      </p:cBhvr>
                                      <p:to>
                                        <p:strVal val="visible"/>
                                      </p:to>
                                    </p:set>
                                    <p:animEffect transition="in" filter="wipe(down)">
                                      <p:cBhvr>
                                        <p:cTn id="12" dur="500"/>
                                        <p:tgtEl>
                                          <p:spTgt spid="112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p:bldP spid="11268"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3300"/>
        </a:solidFill>
        <a:effectLst/>
      </p:bgPr>
    </p:bg>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228600" y="381000"/>
            <a:ext cx="8610600" cy="6259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5400" b="1" dirty="0">
                <a:solidFill>
                  <a:srgbClr val="CC99FF"/>
                </a:solidFill>
                <a:latin typeface="Tahoma" pitchFamily="34" charset="0"/>
              </a:rPr>
              <a:t>The </a:t>
            </a:r>
            <a:r>
              <a:rPr lang="en-US" altLang="en-US" sz="5400" b="1" i="1" dirty="0">
                <a:solidFill>
                  <a:srgbClr val="CC99FF"/>
                </a:solidFill>
                <a:latin typeface="Tahoma" pitchFamily="34" charset="0"/>
              </a:rPr>
              <a:t>Iliad </a:t>
            </a:r>
            <a:r>
              <a:rPr lang="en-US" altLang="en-US" sz="5400" b="1" dirty="0">
                <a:solidFill>
                  <a:srgbClr val="CC99FF"/>
                </a:solidFill>
                <a:latin typeface="Tahoma" pitchFamily="34" charset="0"/>
              </a:rPr>
              <a:t>and the </a:t>
            </a:r>
            <a:r>
              <a:rPr lang="en-US" altLang="en-US" sz="5400" b="1" i="1" dirty="0">
                <a:solidFill>
                  <a:srgbClr val="CC99FF"/>
                </a:solidFill>
                <a:latin typeface="Tahoma" pitchFamily="34" charset="0"/>
              </a:rPr>
              <a:t>Odyssey</a:t>
            </a:r>
            <a:r>
              <a:rPr lang="en-US" altLang="en-US" sz="5400" b="1" dirty="0">
                <a:solidFill>
                  <a:srgbClr val="CC99FF"/>
                </a:solidFill>
                <a:latin typeface="Tahoma" pitchFamily="34" charset="0"/>
              </a:rPr>
              <a:t> describe </a:t>
            </a:r>
            <a:r>
              <a:rPr lang="en-US" altLang="en-US" sz="5400" u="sng" dirty="0">
                <a:solidFill>
                  <a:srgbClr val="FFFFFF"/>
                </a:solidFill>
                <a:latin typeface="Plump MT" pitchFamily="34" charset="0"/>
              </a:rPr>
              <a:t>legendary</a:t>
            </a:r>
            <a:r>
              <a:rPr lang="en-US" altLang="en-US" sz="5400" dirty="0">
                <a:solidFill>
                  <a:srgbClr val="FFFFFF"/>
                </a:solidFill>
                <a:latin typeface="Plump MT" pitchFamily="34" charset="0"/>
              </a:rPr>
              <a:t> </a:t>
            </a:r>
            <a:r>
              <a:rPr lang="en-US" altLang="en-US" sz="5400" u="sng" dirty="0">
                <a:solidFill>
                  <a:srgbClr val="FFFFFF"/>
                </a:solidFill>
                <a:latin typeface="Plump MT" pitchFamily="34" charset="0"/>
              </a:rPr>
              <a:t>events</a:t>
            </a:r>
            <a:r>
              <a:rPr lang="en-US" altLang="en-US" sz="5400" b="1" dirty="0">
                <a:solidFill>
                  <a:srgbClr val="CC99FF"/>
                </a:solidFill>
                <a:latin typeface="Tahoma" pitchFamily="34" charset="0"/>
              </a:rPr>
              <a:t>.  </a:t>
            </a:r>
          </a:p>
          <a:p>
            <a:pPr algn="ctr">
              <a:spcBef>
                <a:spcPct val="50000"/>
              </a:spcBef>
            </a:pPr>
            <a:r>
              <a:rPr lang="en-US" altLang="en-US" sz="5400" b="1" dirty="0">
                <a:solidFill>
                  <a:srgbClr val="CC99FF"/>
                </a:solidFill>
                <a:latin typeface="Tahoma" pitchFamily="34" charset="0"/>
              </a:rPr>
              <a:t>These events took place in a </a:t>
            </a:r>
            <a:r>
              <a:rPr lang="en-US" altLang="en-US" sz="5400" u="sng" dirty="0">
                <a:solidFill>
                  <a:srgbClr val="FFFFFF"/>
                </a:solidFill>
                <a:latin typeface="Plump MT" pitchFamily="34" charset="0"/>
              </a:rPr>
              <a:t>period</a:t>
            </a:r>
            <a:r>
              <a:rPr lang="en-US" altLang="en-US" sz="5400" b="1" dirty="0">
                <a:solidFill>
                  <a:srgbClr val="CC99FF"/>
                </a:solidFill>
                <a:latin typeface="Tahoma" pitchFamily="34" charset="0"/>
              </a:rPr>
              <a:t> known as </a:t>
            </a:r>
            <a:r>
              <a:rPr lang="en-US" altLang="en-US" sz="5400" u="sng" dirty="0">
                <a:solidFill>
                  <a:srgbClr val="FFFFFF"/>
                </a:solidFill>
                <a:latin typeface="Plump MT" pitchFamily="34" charset="0"/>
              </a:rPr>
              <a:t>“The Age Of Heroes.”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0242">
                                            <p:txEl>
                                              <p:pRg st="0" end="0"/>
                                            </p:txEl>
                                          </p:spTgt>
                                        </p:tgtEl>
                                        <p:attrNameLst>
                                          <p:attrName>style.visibility</p:attrName>
                                        </p:attrNameLst>
                                      </p:cBhvr>
                                      <p:to>
                                        <p:strVal val="visible"/>
                                      </p:to>
                                    </p:set>
                                    <p:animEffect transition="in" filter="wipe(down)">
                                      <p:cBhvr>
                                        <p:cTn id="7" dur="500"/>
                                        <p:tgtEl>
                                          <p:spTgt spid="1024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0242">
                                            <p:txEl>
                                              <p:pRg st="1" end="1"/>
                                            </p:txEl>
                                          </p:spTgt>
                                        </p:tgtEl>
                                        <p:attrNameLst>
                                          <p:attrName>style.visibility</p:attrName>
                                        </p:attrNameLst>
                                      </p:cBhvr>
                                      <p:to>
                                        <p:strVal val="visible"/>
                                      </p:to>
                                    </p:set>
                                    <p:animEffect transition="in" filter="wipe(down)">
                                      <p:cBhvr>
                                        <p:cTn id="12" dur="500"/>
                                        <p:tgtEl>
                                          <p:spTgt spid="1024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CCFF66"/>
        </a:solidFill>
        <a:effectLst/>
      </p:bgPr>
    </p:bg>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381000" y="304800"/>
            <a:ext cx="8229600" cy="1920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4000" dirty="0">
                <a:latin typeface="Tahoma" pitchFamily="34" charset="0"/>
              </a:rPr>
              <a:t>The </a:t>
            </a:r>
            <a:r>
              <a:rPr lang="en-US" altLang="en-US" sz="4000" i="1" dirty="0">
                <a:latin typeface="Tahoma" pitchFamily="34" charset="0"/>
              </a:rPr>
              <a:t>Odyssey</a:t>
            </a:r>
            <a:r>
              <a:rPr lang="en-US" altLang="en-US" sz="4000" dirty="0">
                <a:latin typeface="Tahoma" pitchFamily="34" charset="0"/>
              </a:rPr>
              <a:t> describes the </a:t>
            </a:r>
            <a:r>
              <a:rPr lang="en-US" altLang="en-US" sz="4000" b="1" u="sng" dirty="0">
                <a:latin typeface="Tahoma" pitchFamily="34" charset="0"/>
              </a:rPr>
              <a:t>journey</a:t>
            </a:r>
            <a:r>
              <a:rPr lang="en-US" altLang="en-US" sz="4000" dirty="0">
                <a:latin typeface="Tahoma" pitchFamily="34" charset="0"/>
              </a:rPr>
              <a:t> of the </a:t>
            </a:r>
            <a:r>
              <a:rPr lang="en-US" altLang="en-US" sz="4000" b="1" u="sng" dirty="0">
                <a:latin typeface="Tahoma" pitchFamily="34" charset="0"/>
              </a:rPr>
              <a:t>hero</a:t>
            </a:r>
            <a:r>
              <a:rPr lang="en-US" altLang="en-US" sz="4000" dirty="0">
                <a:latin typeface="Tahoma" pitchFamily="34" charset="0"/>
              </a:rPr>
              <a:t> </a:t>
            </a:r>
            <a:r>
              <a:rPr lang="en-US" altLang="en-US" sz="4000" b="1" u="sng" dirty="0">
                <a:latin typeface="Tahoma" pitchFamily="34" charset="0"/>
              </a:rPr>
              <a:t>Odysseus</a:t>
            </a:r>
            <a:r>
              <a:rPr lang="en-US" altLang="en-US" sz="4000" dirty="0">
                <a:latin typeface="Tahoma" pitchFamily="34" charset="0"/>
              </a:rPr>
              <a:t> after the end of the </a:t>
            </a:r>
            <a:r>
              <a:rPr lang="en-US" altLang="en-US" sz="4000" b="1" u="sng" dirty="0">
                <a:latin typeface="Tahoma" pitchFamily="34" charset="0"/>
              </a:rPr>
              <a:t>Trojan</a:t>
            </a:r>
            <a:r>
              <a:rPr lang="en-US" altLang="en-US" sz="4000" b="1" dirty="0">
                <a:latin typeface="Tahoma" pitchFamily="34" charset="0"/>
              </a:rPr>
              <a:t> </a:t>
            </a:r>
            <a:r>
              <a:rPr lang="en-US" altLang="en-US" sz="4000" b="1" u="sng" dirty="0">
                <a:latin typeface="Tahoma" pitchFamily="34" charset="0"/>
              </a:rPr>
              <a:t>War</a:t>
            </a:r>
            <a:r>
              <a:rPr lang="en-US" altLang="en-US" sz="4000" dirty="0">
                <a:latin typeface="Tahoma" pitchFamily="34" charset="0"/>
              </a:rPr>
              <a:t>.</a:t>
            </a:r>
          </a:p>
        </p:txBody>
      </p:sp>
      <p:sp>
        <p:nvSpPr>
          <p:cNvPr id="12291" name="Text Box 3"/>
          <p:cNvSpPr txBox="1">
            <a:spLocks noChangeArrowheads="1"/>
          </p:cNvSpPr>
          <p:nvPr/>
        </p:nvSpPr>
        <p:spPr bwMode="auto">
          <a:xfrm>
            <a:off x="533400" y="2971800"/>
            <a:ext cx="8229600" cy="2835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4000" dirty="0">
                <a:solidFill>
                  <a:schemeClr val="bg2"/>
                </a:solidFill>
                <a:latin typeface="Tahoma" pitchFamily="34" charset="0"/>
              </a:rPr>
              <a:t>The </a:t>
            </a:r>
            <a:r>
              <a:rPr lang="en-US" altLang="en-US" sz="4000" i="1" dirty="0">
                <a:solidFill>
                  <a:schemeClr val="bg2"/>
                </a:solidFill>
                <a:latin typeface="Tahoma" pitchFamily="34" charset="0"/>
              </a:rPr>
              <a:t>Iliad</a:t>
            </a:r>
            <a:r>
              <a:rPr lang="en-US" altLang="en-US" sz="4000" dirty="0">
                <a:solidFill>
                  <a:schemeClr val="bg2"/>
                </a:solidFill>
                <a:latin typeface="Tahoma" pitchFamily="34" charset="0"/>
              </a:rPr>
              <a:t> is about </a:t>
            </a:r>
            <a:r>
              <a:rPr lang="en-US" altLang="en-US" sz="4000" b="1" u="sng" dirty="0">
                <a:solidFill>
                  <a:schemeClr val="bg2"/>
                </a:solidFill>
                <a:latin typeface="Tahoma" pitchFamily="34" charset="0"/>
              </a:rPr>
              <a:t>the Trojan War</a:t>
            </a:r>
            <a:r>
              <a:rPr lang="en-US" altLang="en-US" sz="4000" dirty="0">
                <a:solidFill>
                  <a:schemeClr val="bg2"/>
                </a:solidFill>
                <a:latin typeface="Tahoma" pitchFamily="34" charset="0"/>
              </a:rPr>
              <a:t>.</a:t>
            </a:r>
          </a:p>
          <a:p>
            <a:pPr algn="ctr">
              <a:spcBef>
                <a:spcPct val="50000"/>
              </a:spcBef>
            </a:pPr>
            <a:r>
              <a:rPr lang="en-US" altLang="en-US" sz="4000" dirty="0">
                <a:solidFill>
                  <a:schemeClr val="bg2"/>
                </a:solidFill>
                <a:latin typeface="Tahoma" pitchFamily="34" charset="0"/>
              </a:rPr>
              <a:t>The </a:t>
            </a:r>
            <a:r>
              <a:rPr lang="en-US" altLang="en-US" sz="4000" i="1" dirty="0">
                <a:solidFill>
                  <a:schemeClr val="bg2"/>
                </a:solidFill>
                <a:latin typeface="Tahoma" pitchFamily="34" charset="0"/>
              </a:rPr>
              <a:t>Odyssey</a:t>
            </a:r>
            <a:r>
              <a:rPr lang="en-US" altLang="en-US" sz="4000" dirty="0">
                <a:solidFill>
                  <a:schemeClr val="bg2"/>
                </a:solidFill>
                <a:latin typeface="Tahoma" pitchFamily="34" charset="0"/>
              </a:rPr>
              <a:t> is about </a:t>
            </a:r>
            <a:r>
              <a:rPr lang="en-US" altLang="en-US" sz="4000" b="1" u="sng" dirty="0">
                <a:solidFill>
                  <a:schemeClr val="bg2"/>
                </a:solidFill>
                <a:latin typeface="Tahoma" pitchFamily="34" charset="0"/>
              </a:rPr>
              <a:t>after the Trojan War</a:t>
            </a:r>
            <a:r>
              <a:rPr lang="en-US" altLang="en-US" sz="4000" dirty="0">
                <a:solidFill>
                  <a:schemeClr val="bg2"/>
                </a:solidFill>
                <a:latin typeface="Tahoma"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2290"/>
                                        </p:tgtEl>
                                        <p:attrNameLst>
                                          <p:attrName>style.visibility</p:attrName>
                                        </p:attrNameLst>
                                      </p:cBhvr>
                                      <p:to>
                                        <p:strVal val="visible"/>
                                      </p:to>
                                    </p:set>
                                    <p:animEffect transition="in" filter="circle(in)">
                                      <p:cBhvr>
                                        <p:cTn id="7" dur="2000"/>
                                        <p:tgtEl>
                                          <p:spTgt spid="12290"/>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12291">
                                            <p:txEl>
                                              <p:pRg st="0" end="0"/>
                                            </p:txEl>
                                          </p:spTgt>
                                        </p:tgtEl>
                                        <p:attrNameLst>
                                          <p:attrName>style.visibility</p:attrName>
                                        </p:attrNameLst>
                                      </p:cBhvr>
                                      <p:to>
                                        <p:strVal val="visible"/>
                                      </p:to>
                                    </p:set>
                                    <p:animEffect transition="in" filter="fade">
                                      <p:cBhvr>
                                        <p:cTn id="12" dur="1000"/>
                                        <p:tgtEl>
                                          <p:spTgt spid="12291">
                                            <p:txEl>
                                              <p:pRg st="0" end="0"/>
                                            </p:txEl>
                                          </p:spTgt>
                                        </p:tgtEl>
                                      </p:cBhvr>
                                    </p:animEffect>
                                    <p:anim calcmode="lin" valueType="num">
                                      <p:cBhvr>
                                        <p:cTn id="13" dur="1000" fill="hold"/>
                                        <p:tgtEl>
                                          <p:spTgt spid="12291">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1229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12291">
                                            <p:txEl>
                                              <p:pRg st="1" end="1"/>
                                            </p:txEl>
                                          </p:spTgt>
                                        </p:tgtEl>
                                        <p:attrNameLst>
                                          <p:attrName>style.visibility</p:attrName>
                                        </p:attrNameLst>
                                      </p:cBhvr>
                                      <p:to>
                                        <p:strVal val="visible"/>
                                      </p:to>
                                    </p:set>
                                    <p:animEffect transition="in" filter="fade">
                                      <p:cBhvr>
                                        <p:cTn id="19" dur="1000"/>
                                        <p:tgtEl>
                                          <p:spTgt spid="12291">
                                            <p:txEl>
                                              <p:pRg st="1" end="1"/>
                                            </p:txEl>
                                          </p:spTgt>
                                        </p:tgtEl>
                                      </p:cBhvr>
                                    </p:animEffect>
                                    <p:anim calcmode="lin" valueType="num">
                                      <p:cBhvr>
                                        <p:cTn id="20" dur="1000" fill="hold"/>
                                        <p:tgtEl>
                                          <p:spTgt spid="12291">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1229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698</Words>
  <Application>Microsoft Office PowerPoint</Application>
  <PresentationFormat>On-screen Show (4:3)</PresentationFormat>
  <Paragraphs>75</Paragraphs>
  <Slides>15</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Tahoma</vt:lpstr>
      <vt:lpstr>Plump MT</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Wagner</dc:creator>
  <cp:lastModifiedBy>Mrs. Wagner</cp:lastModifiedBy>
  <cp:revision>6</cp:revision>
  <dcterms:created xsi:type="dcterms:W3CDTF">2006-06-04T14:31:26Z</dcterms:created>
  <dcterms:modified xsi:type="dcterms:W3CDTF">2014-09-17T15:15:04Z</dcterms:modified>
</cp:coreProperties>
</file>