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9" r:id="rId3"/>
    <p:sldId id="292" r:id="rId4"/>
    <p:sldId id="257" r:id="rId5"/>
    <p:sldId id="258" r:id="rId6"/>
    <p:sldId id="288" r:id="rId7"/>
    <p:sldId id="259" r:id="rId8"/>
    <p:sldId id="276" r:id="rId9"/>
    <p:sldId id="260" r:id="rId10"/>
    <p:sldId id="281" r:id="rId11"/>
    <p:sldId id="285" r:id="rId12"/>
    <p:sldId id="263" r:id="rId13"/>
    <p:sldId id="262" r:id="rId14"/>
    <p:sldId id="261" r:id="rId15"/>
    <p:sldId id="264" r:id="rId16"/>
    <p:sldId id="265" r:id="rId17"/>
    <p:sldId id="268" r:id="rId18"/>
    <p:sldId id="269" r:id="rId19"/>
    <p:sldId id="270" r:id="rId20"/>
    <p:sldId id="271" r:id="rId21"/>
    <p:sldId id="280" r:id="rId22"/>
    <p:sldId id="290" r:id="rId23"/>
    <p:sldId id="291" r:id="rId24"/>
    <p:sldId id="274" r:id="rId25"/>
    <p:sldId id="272" r:id="rId26"/>
    <p:sldId id="273" r:id="rId27"/>
    <p:sldId id="275" r:id="rId28"/>
    <p:sldId id="289" r:id="rId29"/>
    <p:sldId id="287" r:id="rId30"/>
    <p:sldId id="282" r:id="rId31"/>
    <p:sldId id="283" r:id="rId32"/>
    <p:sldId id="284"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9A868-46E3-4C8B-9F83-4744C9B3E9B1}" type="datetimeFigureOut">
              <a:rPr lang="en-US" smtClean="0"/>
              <a:pPr/>
              <a:t>1/30/2014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66367-21D6-44E5-AE80-9AC47DE9FCFC}" type="slidenum">
              <a:rPr lang="en-US" smtClean="0"/>
              <a:pPr/>
              <a:t>‹#›</a:t>
            </a:fld>
            <a:endParaRPr lang="en-US" dirty="0"/>
          </a:p>
        </p:txBody>
      </p:sp>
    </p:spTree>
    <p:extLst>
      <p:ext uri="{BB962C8B-B14F-4D97-AF65-F5344CB8AC3E}">
        <p14:creationId xmlns:p14="http://schemas.microsoft.com/office/powerpoint/2010/main" val="245672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Jewelry</a:t>
            </a:r>
            <a:endParaRPr lang="en-US" dirty="0"/>
          </a:p>
        </p:txBody>
      </p:sp>
      <p:sp>
        <p:nvSpPr>
          <p:cNvPr id="4" name="Slide Number Placeholder 3"/>
          <p:cNvSpPr>
            <a:spLocks noGrp="1"/>
          </p:cNvSpPr>
          <p:nvPr>
            <p:ph type="sldNum" sz="quarter" idx="10"/>
          </p:nvPr>
        </p:nvSpPr>
        <p:spPr/>
        <p:txBody>
          <a:bodyPr/>
          <a:lstStyle/>
          <a:p>
            <a:fld id="{F5E66367-21D6-44E5-AE80-9AC47DE9FCF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Totem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E66367-21D6-44E5-AE80-9AC47DE9FCFC}"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E51F7-B70B-4C4A-9FDB-0EA826771524}" type="datetimeFigureOut">
              <a:rPr lang="en-US" smtClean="0"/>
              <a:pPr/>
              <a:t>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9BD92-CCF0-4322-AC06-39BADF3C3E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6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E51F7-B70B-4C4A-9FDB-0EA826771524}" type="datetimeFigureOut">
              <a:rPr lang="en-US" smtClean="0"/>
              <a:pPr/>
              <a:t>1/30/2014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BD92-CCF0-4322-AC06-39BADF3C3E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14600"/>
            <a:ext cx="8839200" cy="1470025"/>
          </a:xfrm>
        </p:spPr>
        <p:txBody>
          <a:bodyPr>
            <a:noAutofit/>
          </a:bodyPr>
          <a:lstStyle/>
          <a:p>
            <a:r>
              <a:rPr lang="en-US" sz="13800" dirty="0" smtClean="0">
                <a:solidFill>
                  <a:schemeClr val="accent6">
                    <a:lumMod val="50000"/>
                  </a:schemeClr>
                </a:solidFill>
                <a:latin typeface="Pinewood" panose="00000400000000000000" pitchFamily="2" charset="0"/>
              </a:rPr>
              <a:t>Native American </a:t>
            </a:r>
            <a:r>
              <a:rPr lang="en-US" sz="13800" dirty="0" smtClean="0">
                <a:solidFill>
                  <a:schemeClr val="accent6">
                    <a:lumMod val="50000"/>
                  </a:schemeClr>
                </a:solidFill>
                <a:latin typeface="Pinewood" panose="00000400000000000000" pitchFamily="2" charset="0"/>
              </a:rPr>
              <a:t/>
            </a:r>
            <a:br>
              <a:rPr lang="en-US" sz="13800" dirty="0" smtClean="0">
                <a:solidFill>
                  <a:schemeClr val="accent6">
                    <a:lumMod val="50000"/>
                  </a:schemeClr>
                </a:solidFill>
                <a:latin typeface="Pinewood" panose="00000400000000000000" pitchFamily="2" charset="0"/>
              </a:rPr>
            </a:br>
            <a:r>
              <a:rPr lang="en-US" sz="13800" dirty="0" smtClean="0">
                <a:solidFill>
                  <a:schemeClr val="accent6">
                    <a:lumMod val="50000"/>
                  </a:schemeClr>
                </a:solidFill>
                <a:latin typeface="Pinewood" panose="00000400000000000000" pitchFamily="2" charset="0"/>
              </a:rPr>
              <a:t>Art</a:t>
            </a:r>
            <a:endParaRPr lang="en-US" sz="13800" dirty="0">
              <a:solidFill>
                <a:schemeClr val="accent6">
                  <a:lumMod val="50000"/>
                </a:schemeClr>
              </a:solidFill>
              <a:latin typeface="Pinewood" panose="000004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ortfolio 12 plate no. 419 Potter mixing clay"/>
          <p:cNvPicPr>
            <a:picLocks noChangeAspect="1" noChangeArrowheads="1"/>
          </p:cNvPicPr>
          <p:nvPr/>
        </p:nvPicPr>
        <p:blipFill>
          <a:blip r:embed="rId2" cstate="print"/>
          <a:srcRect/>
          <a:stretch>
            <a:fillRect/>
          </a:stretch>
        </p:blipFill>
        <p:spPr bwMode="auto">
          <a:xfrm>
            <a:off x="1447800" y="990600"/>
            <a:ext cx="6096000" cy="4924425"/>
          </a:xfrm>
          <a:prstGeom prst="rect">
            <a:avLst/>
          </a:prstGeom>
          <a:noFill/>
        </p:spPr>
      </p:pic>
      <p:sp>
        <p:nvSpPr>
          <p:cNvPr id="3" name="Rectangle 2"/>
          <p:cNvSpPr/>
          <p:nvPr/>
        </p:nvSpPr>
        <p:spPr>
          <a:xfrm>
            <a:off x="0" y="0"/>
            <a:ext cx="544553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Potter Mixing Clay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anta Clara"/>
          <p:cNvPicPr>
            <a:picLocks noChangeAspect="1" noChangeArrowheads="1"/>
          </p:cNvPicPr>
          <p:nvPr/>
        </p:nvPicPr>
        <p:blipFill>
          <a:blip r:embed="rId2" cstate="print"/>
          <a:srcRect/>
          <a:stretch>
            <a:fillRect/>
          </a:stretch>
        </p:blipFill>
        <p:spPr bwMode="auto">
          <a:xfrm>
            <a:off x="120213" y="152400"/>
            <a:ext cx="8947587" cy="624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4093428"/>
          </a:xfrm>
          <a:prstGeom prst="rect">
            <a:avLst/>
          </a:prstGeom>
        </p:spPr>
        <p:txBody>
          <a:bodyPr wrap="square">
            <a:spAutoFit/>
          </a:bodyPr>
          <a:lstStyle/>
          <a:p>
            <a:r>
              <a:rPr lang="en-US" sz="3200" b="1" dirty="0" smtClean="0">
                <a:solidFill>
                  <a:srgbClr val="FF0000"/>
                </a:solidFill>
              </a:rPr>
              <a:t>Sand paintings, as created by Navajo Indians, were not made to be an "art object," but rather were made as part of an elaborate healing ritual or ceremony. The artist, or in the Navajo context, the medicine man, would use naturally colored grains of sand, and pour them by hand to create these elaborate "paintings."</a:t>
            </a:r>
            <a:r>
              <a:rPr lang="en-US" dirty="0" smtClean="0"/>
              <a:t/>
            </a:r>
            <a:br>
              <a:rPr lang="en-US" dirty="0" smtClean="0"/>
            </a:br>
            <a:r>
              <a:rPr lang="en-US" dirty="0" smtClean="0"/>
              <a:t/>
            </a:r>
            <a:br>
              <a:rPr lang="en-US" dirty="0" smtClean="0"/>
            </a:br>
            <a:endParaRPr lang="en-US" dirty="0"/>
          </a:p>
        </p:txBody>
      </p:sp>
      <p:pic>
        <p:nvPicPr>
          <p:cNvPr id="3" name="Picture 2" descr="http://t0.gstatic.com/images?q=tbn:ANd9GcR4pFJjzQW46_h_cvmlmK4ye9eQrBomz4zLOTip9cH5Y9UxpnKcpDMbX41E"/>
          <p:cNvPicPr>
            <a:picLocks noChangeAspect="1" noChangeArrowheads="1"/>
          </p:cNvPicPr>
          <p:nvPr/>
        </p:nvPicPr>
        <p:blipFill>
          <a:blip r:embed="rId2" cstate="print"/>
          <a:srcRect/>
          <a:stretch>
            <a:fillRect/>
          </a:stretch>
        </p:blipFill>
        <p:spPr bwMode="auto">
          <a:xfrm>
            <a:off x="4605130" y="3810000"/>
            <a:ext cx="4538870" cy="3048000"/>
          </a:xfrm>
          <a:prstGeom prst="rect">
            <a:avLst/>
          </a:prstGeom>
          <a:noFill/>
        </p:spPr>
      </p:pic>
      <p:pic>
        <p:nvPicPr>
          <p:cNvPr id="4" name="Picture 6" descr="Navajo Indian Sand Painting"/>
          <p:cNvPicPr>
            <a:picLocks noChangeAspect="1" noChangeArrowheads="1"/>
          </p:cNvPicPr>
          <p:nvPr/>
        </p:nvPicPr>
        <p:blipFill>
          <a:blip r:embed="rId3" cstate="print"/>
          <a:srcRect/>
          <a:stretch>
            <a:fillRect/>
          </a:stretch>
        </p:blipFill>
        <p:spPr bwMode="auto">
          <a:xfrm>
            <a:off x="426566" y="3886200"/>
            <a:ext cx="3011959" cy="2971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Navajo Indian Sand Painting"/>
          <p:cNvPicPr>
            <a:picLocks noChangeAspect="1" noChangeArrowheads="1"/>
          </p:cNvPicPr>
          <p:nvPr/>
        </p:nvPicPr>
        <p:blipFill>
          <a:blip r:embed="rId2" cstate="print"/>
          <a:srcRect/>
          <a:stretch>
            <a:fillRect/>
          </a:stretch>
        </p:blipFill>
        <p:spPr bwMode="auto">
          <a:xfrm>
            <a:off x="914400" y="0"/>
            <a:ext cx="6781800" cy="4187762"/>
          </a:xfrm>
          <a:prstGeom prst="rect">
            <a:avLst/>
          </a:prstGeom>
          <a:noFill/>
        </p:spPr>
      </p:pic>
      <p:sp>
        <p:nvSpPr>
          <p:cNvPr id="7" name="Rectangle 6"/>
          <p:cNvSpPr/>
          <p:nvPr/>
        </p:nvSpPr>
        <p:spPr>
          <a:xfrm>
            <a:off x="0" y="4191000"/>
            <a:ext cx="9144000" cy="2677656"/>
          </a:xfrm>
          <a:prstGeom prst="rect">
            <a:avLst/>
          </a:prstGeom>
        </p:spPr>
        <p:txBody>
          <a:bodyPr wrap="square">
            <a:spAutoFit/>
          </a:bodyPr>
          <a:lstStyle/>
          <a:p>
            <a:pPr algn="ctr"/>
            <a:r>
              <a:rPr lang="en-US" sz="2400" b="1" dirty="0" smtClean="0"/>
              <a:t>Once completed, the person that needed healing was asked to sit on top of the sand painting, which was supposed to act as a portal so that the healing spirits could come through the painting and heal the patient. Once the healing ceremony was over, then the painting was believed to have removed the illness from the patient, and therefore had the illness contained within it, so at that point the painting was destroyed.</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ntiquehelper.rfcsystems.com/Full/811/57811.jpg"/>
          <p:cNvPicPr>
            <a:picLocks noChangeAspect="1" noChangeArrowheads="1"/>
          </p:cNvPicPr>
          <p:nvPr/>
        </p:nvPicPr>
        <p:blipFill>
          <a:blip r:embed="rId2" cstate="print"/>
          <a:srcRect/>
          <a:stretch>
            <a:fillRect/>
          </a:stretch>
        </p:blipFill>
        <p:spPr bwMode="auto">
          <a:xfrm>
            <a:off x="1066800" y="1371600"/>
            <a:ext cx="6858000" cy="5486400"/>
          </a:xfrm>
          <a:prstGeom prst="rect">
            <a:avLst/>
          </a:prstGeom>
          <a:noFill/>
        </p:spPr>
      </p:pic>
      <p:sp>
        <p:nvSpPr>
          <p:cNvPr id="3" name="Rectangle 2"/>
          <p:cNvSpPr/>
          <p:nvPr/>
        </p:nvSpPr>
        <p:spPr>
          <a:xfrm>
            <a:off x="1998428" y="-76200"/>
            <a:ext cx="4766048" cy="16312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Sand Art</a:t>
            </a:r>
            <a:endParaRPr lang="en-US" sz="10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Navajo Indian Sand Painting"/>
          <p:cNvPicPr>
            <a:picLocks noChangeAspect="1" noChangeArrowheads="1"/>
          </p:cNvPicPr>
          <p:nvPr/>
        </p:nvPicPr>
        <p:blipFill>
          <a:blip r:embed="rId2" cstate="print"/>
          <a:srcRect/>
          <a:stretch>
            <a:fillRect/>
          </a:stretch>
        </p:blipFill>
        <p:spPr bwMode="auto">
          <a:xfrm>
            <a:off x="0" y="457200"/>
            <a:ext cx="4114800" cy="6172200"/>
          </a:xfrm>
          <a:prstGeom prst="rect">
            <a:avLst/>
          </a:prstGeom>
          <a:noFill/>
        </p:spPr>
      </p:pic>
      <p:pic>
        <p:nvPicPr>
          <p:cNvPr id="3" name="Picture 10" descr="Navajo Indian Sand Painting"/>
          <p:cNvPicPr>
            <a:picLocks noChangeAspect="1" noChangeArrowheads="1"/>
          </p:cNvPicPr>
          <p:nvPr/>
        </p:nvPicPr>
        <p:blipFill>
          <a:blip r:embed="rId3" cstate="print"/>
          <a:srcRect/>
          <a:stretch>
            <a:fillRect/>
          </a:stretch>
        </p:blipFill>
        <p:spPr bwMode="auto">
          <a:xfrm>
            <a:off x="4355757" y="685800"/>
            <a:ext cx="4788243" cy="4724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ome.comcast.net/%7EDiazStudents/NativeAmericansNavajoSandArt.jpg"/>
          <p:cNvPicPr>
            <a:picLocks noChangeAspect="1" noChangeArrowheads="1"/>
          </p:cNvPicPr>
          <p:nvPr/>
        </p:nvPicPr>
        <p:blipFill>
          <a:blip r:embed="rId2" cstate="print"/>
          <a:srcRect/>
          <a:stretch>
            <a:fillRect/>
          </a:stretch>
        </p:blipFill>
        <p:spPr bwMode="auto">
          <a:xfrm>
            <a:off x="457200" y="0"/>
            <a:ext cx="8305800" cy="67344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1227" y="228600"/>
            <a:ext cx="4220451" cy="16312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Baskets</a:t>
            </a:r>
            <a:endParaRPr lang="en-US" sz="10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2532" name="Picture 4" descr="http://www.support-native-american-art.com/images/hopiWomanWeavingBasket.jpg"/>
          <p:cNvPicPr>
            <a:picLocks noChangeAspect="1" noChangeArrowheads="1"/>
          </p:cNvPicPr>
          <p:nvPr/>
        </p:nvPicPr>
        <p:blipFill>
          <a:blip r:embed="rId2" cstate="print"/>
          <a:srcRect/>
          <a:stretch>
            <a:fillRect/>
          </a:stretch>
        </p:blipFill>
        <p:spPr bwMode="auto">
          <a:xfrm>
            <a:off x="1143000" y="1676400"/>
            <a:ext cx="6324600" cy="497421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http://www.tfaoi.com/cm/4cm/4cm589.jpg"/>
          <p:cNvPicPr>
            <a:picLocks noChangeAspect="1" noChangeArrowheads="1"/>
          </p:cNvPicPr>
          <p:nvPr/>
        </p:nvPicPr>
        <p:blipFill>
          <a:blip r:embed="rId2" cstate="print"/>
          <a:srcRect/>
          <a:stretch>
            <a:fillRect/>
          </a:stretch>
        </p:blipFill>
        <p:spPr bwMode="auto">
          <a:xfrm>
            <a:off x="1" y="0"/>
            <a:ext cx="4253658" cy="2819400"/>
          </a:xfrm>
          <a:prstGeom prst="rect">
            <a:avLst/>
          </a:prstGeom>
          <a:noFill/>
        </p:spPr>
      </p:pic>
      <p:pic>
        <p:nvPicPr>
          <p:cNvPr id="21506" name="Picture 2" descr="http://www.tfaoi.com/cm/4cm/4cm587.jpg"/>
          <p:cNvPicPr>
            <a:picLocks noChangeAspect="1" noChangeArrowheads="1"/>
          </p:cNvPicPr>
          <p:nvPr/>
        </p:nvPicPr>
        <p:blipFill>
          <a:blip r:embed="rId3" cstate="print"/>
          <a:srcRect/>
          <a:stretch>
            <a:fillRect/>
          </a:stretch>
        </p:blipFill>
        <p:spPr bwMode="auto">
          <a:xfrm>
            <a:off x="0" y="4114800"/>
            <a:ext cx="3810000" cy="2505076"/>
          </a:xfrm>
          <a:prstGeom prst="rect">
            <a:avLst/>
          </a:prstGeom>
          <a:noFill/>
        </p:spPr>
      </p:pic>
      <p:pic>
        <p:nvPicPr>
          <p:cNvPr id="21510" name="Picture 6" descr="http://www.tfaoi.com/cm/4cm/4cm590.jpg"/>
          <p:cNvPicPr>
            <a:picLocks noChangeAspect="1" noChangeArrowheads="1"/>
          </p:cNvPicPr>
          <p:nvPr/>
        </p:nvPicPr>
        <p:blipFill>
          <a:blip r:embed="rId4" cstate="print"/>
          <a:srcRect/>
          <a:stretch>
            <a:fillRect/>
          </a:stretch>
        </p:blipFill>
        <p:spPr bwMode="auto">
          <a:xfrm>
            <a:off x="3574859" y="0"/>
            <a:ext cx="5569142" cy="6858000"/>
          </a:xfrm>
          <a:prstGeom prst="rect">
            <a:avLst/>
          </a:prstGeom>
          <a:noFill/>
        </p:spPr>
      </p:pic>
      <p:sp>
        <p:nvSpPr>
          <p:cNvPr id="6" name="Rectangle 5"/>
          <p:cNvSpPr/>
          <p:nvPr/>
        </p:nvSpPr>
        <p:spPr>
          <a:xfrm>
            <a:off x="0" y="2667000"/>
            <a:ext cx="3962400" cy="2308324"/>
          </a:xfrm>
          <a:prstGeom prst="rect">
            <a:avLst/>
          </a:prstGeom>
          <a:solidFill>
            <a:schemeClr val="accent6"/>
          </a:solidFill>
        </p:spPr>
        <p:txBody>
          <a:bodyPr wrap="square">
            <a:spAutoFit/>
          </a:bodyPr>
          <a:lstStyle/>
          <a:p>
            <a:pPr algn="ctr"/>
            <a:r>
              <a:rPr lang="en-US" sz="2400" b="1" dirty="0" smtClean="0"/>
              <a:t>Basket making preceded pottery making, so baskets that were used for cooking were lined with clay, and water vessels were covered with pine pitch.</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elivery.superstock.com/WI/223/866/PreviewComp/SuperStock_866-5511.jpg"/>
          <p:cNvPicPr>
            <a:picLocks noChangeAspect="1" noChangeArrowheads="1"/>
          </p:cNvPicPr>
          <p:nvPr/>
        </p:nvPicPr>
        <p:blipFill>
          <a:blip r:embed="rId2" cstate="print"/>
          <a:srcRect/>
          <a:stretch>
            <a:fillRect/>
          </a:stretch>
        </p:blipFill>
        <p:spPr bwMode="auto">
          <a:xfrm>
            <a:off x="0" y="0"/>
            <a:ext cx="2819400" cy="3333750"/>
          </a:xfrm>
          <a:prstGeom prst="rect">
            <a:avLst/>
          </a:prstGeom>
          <a:noFill/>
        </p:spPr>
      </p:pic>
      <p:pic>
        <p:nvPicPr>
          <p:cNvPr id="20484" name="Picture 4" descr="http://media-3.web.britannica.com/eb-media/01/95701-004-477201FB.jpg"/>
          <p:cNvPicPr>
            <a:picLocks noChangeAspect="1" noChangeArrowheads="1"/>
          </p:cNvPicPr>
          <p:nvPr/>
        </p:nvPicPr>
        <p:blipFill>
          <a:blip r:embed="rId3" cstate="print"/>
          <a:srcRect/>
          <a:stretch>
            <a:fillRect/>
          </a:stretch>
        </p:blipFill>
        <p:spPr bwMode="auto">
          <a:xfrm>
            <a:off x="-1" y="3429001"/>
            <a:ext cx="4647363" cy="3429000"/>
          </a:xfrm>
          <a:prstGeom prst="rect">
            <a:avLst/>
          </a:prstGeom>
          <a:noFill/>
        </p:spPr>
      </p:pic>
      <p:pic>
        <p:nvPicPr>
          <p:cNvPr id="20486" name="Picture 6" descr="http://www.medicinemangallery.com/images/TlingitRattletopBasket.jpg"/>
          <p:cNvPicPr>
            <a:picLocks noChangeAspect="1" noChangeArrowheads="1"/>
          </p:cNvPicPr>
          <p:nvPr/>
        </p:nvPicPr>
        <p:blipFill>
          <a:blip r:embed="rId4" cstate="print"/>
          <a:srcRect/>
          <a:stretch>
            <a:fillRect/>
          </a:stretch>
        </p:blipFill>
        <p:spPr bwMode="auto">
          <a:xfrm>
            <a:off x="5105400" y="3581400"/>
            <a:ext cx="3524250" cy="2914650"/>
          </a:xfrm>
          <a:prstGeom prst="rect">
            <a:avLst/>
          </a:prstGeom>
          <a:noFill/>
        </p:spPr>
      </p:pic>
      <p:pic>
        <p:nvPicPr>
          <p:cNvPr id="20488" name="Picture 8" descr="http://www.tfaoi.com/cm/4cm/4cm588.jpg"/>
          <p:cNvPicPr>
            <a:picLocks noChangeAspect="1" noChangeArrowheads="1"/>
          </p:cNvPicPr>
          <p:nvPr/>
        </p:nvPicPr>
        <p:blipFill>
          <a:blip r:embed="rId5" cstate="print"/>
          <a:srcRect/>
          <a:stretch>
            <a:fillRect/>
          </a:stretch>
        </p:blipFill>
        <p:spPr bwMode="auto">
          <a:xfrm>
            <a:off x="3276600" y="0"/>
            <a:ext cx="5257800" cy="34815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alpha val="50000"/>
              </a:srgbClr>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0" y="2333685"/>
            <a:ext cx="9144000" cy="4524315"/>
          </a:xfrm>
          <a:prstGeom prst="rect">
            <a:avLst/>
          </a:prstGeom>
        </p:spPr>
        <p:txBody>
          <a:bodyPr wrap="square">
            <a:spAutoFit/>
          </a:bodyPr>
          <a:lstStyle/>
          <a:p>
            <a:pPr algn="ctr"/>
            <a:r>
              <a:rPr lang="en-US" sz="3600" b="1" dirty="0" smtClean="0"/>
              <a:t>There is no word in many Native languages for art, and no distinction made between what was decorative and what was functional, or what was sacred and what secular. Native art is closely linked to the natural world, and to spiritual connections of interrelatedness, a sense of deep harmony with the order of the universe. </a:t>
            </a:r>
            <a:endParaRPr lang="en-US" sz="3600" b="1" dirty="0"/>
          </a:p>
        </p:txBody>
      </p:sp>
      <p:sp>
        <p:nvSpPr>
          <p:cNvPr id="3" name="Rectangle 2"/>
          <p:cNvSpPr/>
          <p:nvPr/>
        </p:nvSpPr>
        <p:spPr>
          <a:xfrm>
            <a:off x="2735607" y="-76200"/>
            <a:ext cx="3673121" cy="216982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3500" b="1"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Arial Rounded MT Bold" pitchFamily="34" charset="0"/>
              </a:rPr>
              <a:t>Art</a:t>
            </a:r>
            <a:endParaRPr lang="en-US" sz="13500" b="1" cap="all" spc="0"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artknowledgenews.com/files2007a/BabyBasket.jpg"/>
          <p:cNvPicPr>
            <a:picLocks noChangeAspect="1" noChangeArrowheads="1"/>
          </p:cNvPicPr>
          <p:nvPr/>
        </p:nvPicPr>
        <p:blipFill>
          <a:blip r:embed="rId2" cstate="print"/>
          <a:srcRect/>
          <a:stretch>
            <a:fillRect/>
          </a:stretch>
        </p:blipFill>
        <p:spPr bwMode="auto">
          <a:xfrm>
            <a:off x="28650" y="304800"/>
            <a:ext cx="9115350" cy="6553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pache-still-life.jpg"/>
          <p:cNvPicPr>
            <a:picLocks noChangeAspect="1" noChangeArrowheads="1"/>
          </p:cNvPicPr>
          <p:nvPr/>
        </p:nvPicPr>
        <p:blipFill>
          <a:blip r:embed="rId2" cstate="print"/>
          <a:srcRect/>
          <a:stretch>
            <a:fillRect/>
          </a:stretch>
        </p:blipFill>
        <p:spPr bwMode="auto">
          <a:xfrm>
            <a:off x="914400" y="609600"/>
            <a:ext cx="7086600" cy="57054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ndian Mother with Baby"/>
          <p:cNvPicPr>
            <a:picLocks noChangeAspect="1" noChangeArrowheads="1"/>
          </p:cNvPicPr>
          <p:nvPr/>
        </p:nvPicPr>
        <p:blipFill>
          <a:blip r:embed="rId2" cstate="print"/>
          <a:srcRect/>
          <a:stretch>
            <a:fillRect/>
          </a:stretch>
        </p:blipFill>
        <p:spPr bwMode="auto">
          <a:xfrm>
            <a:off x="2209800" y="533400"/>
            <a:ext cx="4105923" cy="56388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egan Brave"/>
          <p:cNvPicPr>
            <a:picLocks noChangeAspect="1" noChangeArrowheads="1"/>
          </p:cNvPicPr>
          <p:nvPr/>
        </p:nvPicPr>
        <p:blipFill>
          <a:blip r:embed="rId2" cstate="print"/>
          <a:srcRect/>
          <a:stretch>
            <a:fillRect/>
          </a:stretch>
        </p:blipFill>
        <p:spPr bwMode="auto">
          <a:xfrm>
            <a:off x="1981200" y="0"/>
            <a:ext cx="4953000" cy="69259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neokistomi.com/stethclose.jpg"/>
          <p:cNvPicPr>
            <a:picLocks noChangeAspect="1" noChangeArrowheads="1"/>
          </p:cNvPicPr>
          <p:nvPr/>
        </p:nvPicPr>
        <p:blipFill>
          <a:blip r:embed="rId2" cstate="print"/>
          <a:srcRect/>
          <a:stretch>
            <a:fillRect/>
          </a:stretch>
        </p:blipFill>
        <p:spPr bwMode="auto">
          <a:xfrm>
            <a:off x="0" y="0"/>
            <a:ext cx="9160502" cy="6858000"/>
          </a:xfrm>
          <a:prstGeom prst="rect">
            <a:avLst/>
          </a:prstGeom>
          <a:noFill/>
        </p:spPr>
      </p:pic>
      <p:sp>
        <p:nvSpPr>
          <p:cNvPr id="3" name="Rectangle 2"/>
          <p:cNvSpPr/>
          <p:nvPr/>
        </p:nvSpPr>
        <p:spPr>
          <a:xfrm rot="20160376">
            <a:off x="-81358" y="927348"/>
            <a:ext cx="6032037" cy="1631216"/>
          </a:xfrm>
          <a:prstGeom prst="rect">
            <a:avLst/>
          </a:prstGeom>
          <a:noFill/>
        </p:spPr>
        <p:txBody>
          <a:bodyPr wrap="none" lIns="91440" tIns="45720" rIns="91440" bIns="45720">
            <a:spAutoFit/>
          </a:bodyPr>
          <a:lstStyle/>
          <a:p>
            <a:pPr algn="ctr"/>
            <a:r>
              <a:rPr lang="en-US" sz="10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Bead Work</a:t>
            </a:r>
            <a:endParaRPr lang="en-US" sz="10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2" descr="http://images02.olx.com/ui/1/02/57/5659557_1.jpg"/>
          <p:cNvPicPr>
            <a:picLocks noChangeAspect="1" noChangeArrowheads="1"/>
          </p:cNvPicPr>
          <p:nvPr/>
        </p:nvPicPr>
        <p:blipFill>
          <a:blip r:embed="rId3" cstate="print"/>
          <a:srcRect/>
          <a:stretch>
            <a:fillRect/>
          </a:stretch>
        </p:blipFill>
        <p:spPr bwMode="auto">
          <a:xfrm>
            <a:off x="5994262" y="3733800"/>
            <a:ext cx="3149738" cy="3124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pics.hoobly.com/full/ZBGFJS8L2UYD6BIR8A.jpg"/>
          <p:cNvPicPr>
            <a:picLocks noChangeAspect="1" noChangeArrowheads="1"/>
          </p:cNvPicPr>
          <p:nvPr/>
        </p:nvPicPr>
        <p:blipFill>
          <a:blip r:embed="rId2" cstate="print"/>
          <a:srcRect/>
          <a:stretch>
            <a:fillRect/>
          </a:stretch>
        </p:blipFill>
        <p:spPr bwMode="auto">
          <a:xfrm>
            <a:off x="5392928" y="533400"/>
            <a:ext cx="3751072" cy="5410200"/>
          </a:xfrm>
          <a:prstGeom prst="rect">
            <a:avLst/>
          </a:prstGeom>
          <a:noFill/>
        </p:spPr>
      </p:pic>
      <p:pic>
        <p:nvPicPr>
          <p:cNvPr id="18442" name="Picture 10" descr="http://0.tqn.com/d/gosw/1/0/V/G/bead1.jpg"/>
          <p:cNvPicPr>
            <a:picLocks noChangeAspect="1" noChangeArrowheads="1"/>
          </p:cNvPicPr>
          <p:nvPr/>
        </p:nvPicPr>
        <p:blipFill>
          <a:blip r:embed="rId3" cstate="print"/>
          <a:srcRect/>
          <a:stretch>
            <a:fillRect/>
          </a:stretch>
        </p:blipFill>
        <p:spPr bwMode="auto">
          <a:xfrm>
            <a:off x="0" y="0"/>
            <a:ext cx="5105400" cy="3615177"/>
          </a:xfrm>
          <a:prstGeom prst="rect">
            <a:avLst/>
          </a:prstGeom>
          <a:noFill/>
        </p:spPr>
      </p:pic>
      <p:pic>
        <p:nvPicPr>
          <p:cNvPr id="18444" name="Picture 12" descr="http://onthefencefashion.files.wordpress.com/2011/09/beadbarrette.jpg"/>
          <p:cNvPicPr>
            <a:picLocks noChangeAspect="1" noChangeArrowheads="1"/>
          </p:cNvPicPr>
          <p:nvPr/>
        </p:nvPicPr>
        <p:blipFill>
          <a:blip r:embed="rId4" cstate="print"/>
          <a:srcRect/>
          <a:stretch>
            <a:fillRect/>
          </a:stretch>
        </p:blipFill>
        <p:spPr bwMode="auto">
          <a:xfrm>
            <a:off x="304800" y="3657600"/>
            <a:ext cx="3524250" cy="26098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tail of Beads on Native American Indian Dress, Cherokee, USA"/>
          <p:cNvPicPr>
            <a:picLocks noChangeAspect="1" noChangeArrowheads="1"/>
          </p:cNvPicPr>
          <p:nvPr/>
        </p:nvPicPr>
        <p:blipFill>
          <a:blip r:embed="rId2" cstate="print"/>
          <a:srcRect/>
          <a:stretch>
            <a:fillRect/>
          </a:stretch>
        </p:blipFill>
        <p:spPr bwMode="auto">
          <a:xfrm>
            <a:off x="0" y="0"/>
            <a:ext cx="5151120" cy="6858000"/>
          </a:xfrm>
          <a:prstGeom prst="rect">
            <a:avLst/>
          </a:prstGeom>
          <a:noFill/>
        </p:spPr>
      </p:pic>
      <p:pic>
        <p:nvPicPr>
          <p:cNvPr id="3" name="Picture 4" descr="http://www.sahasbeadworks.com/Images/Beadwork/Large%20Images/HHL-003.jpg"/>
          <p:cNvPicPr>
            <a:picLocks noChangeAspect="1" noChangeArrowheads="1"/>
          </p:cNvPicPr>
          <p:nvPr/>
        </p:nvPicPr>
        <p:blipFill>
          <a:blip r:embed="rId3" cstate="print"/>
          <a:srcRect/>
          <a:stretch>
            <a:fillRect/>
          </a:stretch>
        </p:blipFill>
        <p:spPr bwMode="auto">
          <a:xfrm>
            <a:off x="5181600" y="-1"/>
            <a:ext cx="3962400" cy="680357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air hand beaded buckskin moccasins;"/>
          <p:cNvPicPr>
            <a:picLocks noChangeAspect="1" noChangeArrowheads="1"/>
          </p:cNvPicPr>
          <p:nvPr/>
        </p:nvPicPr>
        <p:blipFill>
          <a:blip r:embed="rId2" cstate="print"/>
          <a:srcRect/>
          <a:stretch>
            <a:fillRect/>
          </a:stretch>
        </p:blipFill>
        <p:spPr bwMode="auto">
          <a:xfrm>
            <a:off x="457200" y="0"/>
            <a:ext cx="5334445" cy="4476750"/>
          </a:xfrm>
          <a:prstGeom prst="rect">
            <a:avLst/>
          </a:prstGeom>
          <a:noFill/>
        </p:spPr>
      </p:pic>
      <p:pic>
        <p:nvPicPr>
          <p:cNvPr id="15366" name="Picture 6" descr="http://antiquehelper.rfcsystems.com/Full/816/57816_view2_02.jpg"/>
          <p:cNvPicPr>
            <a:picLocks noChangeAspect="1" noChangeArrowheads="1"/>
          </p:cNvPicPr>
          <p:nvPr/>
        </p:nvPicPr>
        <p:blipFill>
          <a:blip r:embed="rId3" cstate="print"/>
          <a:srcRect/>
          <a:stretch>
            <a:fillRect/>
          </a:stretch>
        </p:blipFill>
        <p:spPr bwMode="auto">
          <a:xfrm>
            <a:off x="6400800" y="0"/>
            <a:ext cx="2162066" cy="6626733"/>
          </a:xfrm>
          <a:prstGeom prst="rect">
            <a:avLst/>
          </a:prstGeom>
          <a:noFill/>
        </p:spPr>
      </p:pic>
      <p:sp>
        <p:nvSpPr>
          <p:cNvPr id="5" name="Rectangle 4"/>
          <p:cNvSpPr/>
          <p:nvPr/>
        </p:nvSpPr>
        <p:spPr>
          <a:xfrm>
            <a:off x="152400" y="4495800"/>
            <a:ext cx="5943600" cy="2308324"/>
          </a:xfrm>
          <a:prstGeom prst="rect">
            <a:avLst/>
          </a:prstGeom>
        </p:spPr>
        <p:txBody>
          <a:bodyPr wrap="square">
            <a:spAutoFit/>
          </a:bodyPr>
          <a:lstStyle/>
          <a:p>
            <a:pPr algn="ctr"/>
            <a:r>
              <a:rPr lang="en-US" sz="2400" dirty="0" smtClean="0"/>
              <a:t>Beadwork is an art form that has a long tradition in Native American cultures. The use of glass beads by Native Americans began after contact with Europeans. It has been suggested exposure to glass beads first occurred with Christopher Columbus.</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akota Sioux Girl"/>
          <p:cNvPicPr>
            <a:picLocks noChangeAspect="1" noChangeArrowheads="1"/>
          </p:cNvPicPr>
          <p:nvPr/>
        </p:nvPicPr>
        <p:blipFill>
          <a:blip r:embed="rId2" cstate="print"/>
          <a:srcRect/>
          <a:stretch>
            <a:fillRect/>
          </a:stretch>
        </p:blipFill>
        <p:spPr bwMode="auto">
          <a:xfrm>
            <a:off x="1524000" y="-1019176"/>
            <a:ext cx="5715000" cy="78771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ishham Indian Girl"/>
          <p:cNvPicPr>
            <a:picLocks noChangeAspect="1" noChangeArrowheads="1"/>
          </p:cNvPicPr>
          <p:nvPr/>
        </p:nvPicPr>
        <p:blipFill>
          <a:blip r:embed="rId2" cstate="print"/>
          <a:srcRect/>
          <a:stretch>
            <a:fillRect/>
          </a:stretch>
        </p:blipFill>
        <p:spPr bwMode="auto">
          <a:xfrm>
            <a:off x="1638299" y="0"/>
            <a:ext cx="535781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vinitydirect.co.uk/product_images/m/807/dc1__12170_zoom.jpg"/>
          <p:cNvPicPr>
            <a:picLocks noChangeAspect="1" noChangeArrowheads="1"/>
          </p:cNvPicPr>
          <p:nvPr/>
        </p:nvPicPr>
        <p:blipFill>
          <a:blip r:embed="rId2" cstate="print"/>
          <a:srcRect/>
          <a:stretch>
            <a:fillRect/>
          </a:stretch>
        </p:blipFill>
        <p:spPr bwMode="auto">
          <a:xfrm>
            <a:off x="381000" y="1600200"/>
            <a:ext cx="3048000" cy="4762500"/>
          </a:xfrm>
          <a:prstGeom prst="rect">
            <a:avLst/>
          </a:prstGeom>
          <a:noFill/>
        </p:spPr>
      </p:pic>
      <p:sp>
        <p:nvSpPr>
          <p:cNvPr id="3" name="Rectangle 2"/>
          <p:cNvSpPr/>
          <p:nvPr/>
        </p:nvSpPr>
        <p:spPr>
          <a:xfrm>
            <a:off x="2018307" y="228600"/>
            <a:ext cx="47262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Dream Catchers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3962400" y="1524001"/>
            <a:ext cx="4267200" cy="5078313"/>
          </a:xfrm>
          <a:prstGeom prst="rect">
            <a:avLst/>
          </a:prstGeom>
          <a:noFill/>
        </p:spPr>
        <p:txBody>
          <a:bodyPr wrap="square" rtlCol="0">
            <a:spAutoFit/>
          </a:bodyPr>
          <a:lstStyle/>
          <a:p>
            <a:r>
              <a:rPr lang="en-US" dirty="0" smtClean="0"/>
              <a:t>An ancient Chippewa tradition</a:t>
            </a:r>
            <a:br>
              <a:rPr lang="en-US" dirty="0" smtClean="0"/>
            </a:br>
            <a:r>
              <a:rPr lang="en-US" dirty="0" smtClean="0"/>
              <a:t>The dream net has been made</a:t>
            </a:r>
            <a:br>
              <a:rPr lang="en-US" dirty="0" smtClean="0"/>
            </a:br>
            <a:r>
              <a:rPr lang="en-US" dirty="0" smtClean="0"/>
              <a:t>For many generations</a:t>
            </a:r>
            <a:br>
              <a:rPr lang="en-US" dirty="0" smtClean="0"/>
            </a:br>
            <a:r>
              <a:rPr lang="en-US" dirty="0" smtClean="0"/>
              <a:t>Where spirit dreams have played.</a:t>
            </a:r>
          </a:p>
          <a:p>
            <a:r>
              <a:rPr lang="en-US" dirty="0" smtClean="0"/>
              <a:t>Hung above the cradle board,</a:t>
            </a:r>
            <a:br>
              <a:rPr lang="en-US" dirty="0" smtClean="0"/>
            </a:br>
            <a:r>
              <a:rPr lang="en-US" dirty="0" smtClean="0"/>
              <a:t>Or in the lodge up high,</a:t>
            </a:r>
            <a:br>
              <a:rPr lang="en-US" dirty="0" smtClean="0"/>
            </a:br>
            <a:r>
              <a:rPr lang="en-US" dirty="0" smtClean="0"/>
              <a:t>The dream net catches bad dreams,</a:t>
            </a:r>
            <a:br>
              <a:rPr lang="en-US" dirty="0" smtClean="0"/>
            </a:br>
            <a:r>
              <a:rPr lang="en-US" dirty="0" smtClean="0"/>
              <a:t>While good dreams slip on by.</a:t>
            </a:r>
          </a:p>
          <a:p>
            <a:r>
              <a:rPr lang="en-US" dirty="0" smtClean="0"/>
              <a:t>Bad dreams become entangled</a:t>
            </a:r>
            <a:br>
              <a:rPr lang="en-US" dirty="0" smtClean="0"/>
            </a:br>
            <a:r>
              <a:rPr lang="en-US" dirty="0" smtClean="0"/>
              <a:t>Among the sinew thread.</a:t>
            </a:r>
            <a:br>
              <a:rPr lang="en-US" dirty="0" smtClean="0"/>
            </a:br>
            <a:r>
              <a:rPr lang="en-US" dirty="0" smtClean="0"/>
              <a:t>Good dreams slip through the center hole,</a:t>
            </a:r>
            <a:br>
              <a:rPr lang="en-US" dirty="0" smtClean="0"/>
            </a:br>
            <a:r>
              <a:rPr lang="en-US" dirty="0" smtClean="0"/>
              <a:t>While you dream upon your bed.</a:t>
            </a:r>
          </a:p>
          <a:p>
            <a:r>
              <a:rPr lang="en-US" dirty="0" smtClean="0"/>
              <a:t>This is an ancient legend,</a:t>
            </a:r>
            <a:br>
              <a:rPr lang="en-US" dirty="0" smtClean="0"/>
            </a:br>
            <a:r>
              <a:rPr lang="en-US" dirty="0" smtClean="0"/>
              <a:t>Since dreams will never cease,</a:t>
            </a:r>
            <a:br>
              <a:rPr lang="en-US" dirty="0" smtClean="0"/>
            </a:br>
            <a:r>
              <a:rPr lang="en-US" dirty="0" smtClean="0"/>
              <a:t>Hang this dream net above your bed,</a:t>
            </a:r>
            <a:br>
              <a:rPr lang="en-US" dirty="0" smtClean="0"/>
            </a:br>
            <a:r>
              <a:rPr lang="en-US" dirty="0" smtClean="0"/>
              <a:t>Dream on, and be at peace.</a:t>
            </a:r>
          </a:p>
          <a:p>
            <a:r>
              <a:rPr lang="en-US" dirty="0" smtClean="0"/>
              <a:t>			Unknown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vilda.alaska.edu/utils/ajaxhelper/?CISOROOT=cdmg21&amp;CISOPTR=268&amp;action=2&amp;DMSCALE=100&amp;DMWIDTH=512&amp;DMHEIGHT=467&amp;DMX=0&amp;DMY=0&amp;DMTEXT=&amp;DMROTATE=0"/>
          <p:cNvPicPr>
            <a:picLocks noChangeAspect="1" noChangeArrowheads="1"/>
          </p:cNvPicPr>
          <p:nvPr/>
        </p:nvPicPr>
        <p:blipFill>
          <a:blip r:embed="rId3" cstate="print"/>
          <a:srcRect/>
          <a:stretch>
            <a:fillRect/>
          </a:stretch>
        </p:blipFill>
        <p:spPr bwMode="auto">
          <a:xfrm>
            <a:off x="2057400" y="1952625"/>
            <a:ext cx="4876800" cy="4448175"/>
          </a:xfrm>
          <a:prstGeom prst="rect">
            <a:avLst/>
          </a:prstGeom>
          <a:noFill/>
        </p:spPr>
      </p:pic>
      <p:sp>
        <p:nvSpPr>
          <p:cNvPr id="3" name="Rectangle 2"/>
          <p:cNvSpPr/>
          <p:nvPr/>
        </p:nvSpPr>
        <p:spPr>
          <a:xfrm>
            <a:off x="617104" y="0"/>
            <a:ext cx="7917296" cy="1938992"/>
          </a:xfrm>
          <a:prstGeom prst="rect">
            <a:avLst/>
          </a:prstGeom>
          <a:noFill/>
        </p:spPr>
        <p:txBody>
          <a:bodyPr wrap="none" lIns="91440" tIns="45720" rIns="91440" bIns="45720">
            <a:spAutoFit/>
          </a:bodyPr>
          <a:lstStyle/>
          <a:p>
            <a:pPr algn="ctr"/>
            <a:r>
              <a:rPr lang="en-US" sz="1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Totem Poles</a:t>
            </a:r>
            <a:endParaRPr lang="en-US" sz="1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otem-pole.net/images/totem_pole_3.jpg"/>
          <p:cNvPicPr>
            <a:picLocks noChangeAspect="1" noChangeArrowheads="1"/>
          </p:cNvPicPr>
          <p:nvPr/>
        </p:nvPicPr>
        <p:blipFill>
          <a:blip r:embed="rId2" cstate="print"/>
          <a:srcRect/>
          <a:stretch>
            <a:fillRect/>
          </a:stretch>
        </p:blipFill>
        <p:spPr bwMode="auto">
          <a:xfrm>
            <a:off x="0" y="457200"/>
            <a:ext cx="4514850" cy="6019800"/>
          </a:xfrm>
          <a:prstGeom prst="rect">
            <a:avLst/>
          </a:prstGeom>
          <a:noFill/>
        </p:spPr>
      </p:pic>
      <p:pic>
        <p:nvPicPr>
          <p:cNvPr id="4" name="Picture 2" descr="http://upload.wikimedia.org/wikipedia/commons/9/93/Native_Alaskan_Totem_Pole.JPG"/>
          <p:cNvPicPr>
            <a:picLocks noChangeAspect="1" noChangeArrowheads="1"/>
          </p:cNvPicPr>
          <p:nvPr/>
        </p:nvPicPr>
        <p:blipFill>
          <a:blip r:embed="rId3" cstate="print"/>
          <a:srcRect/>
          <a:stretch>
            <a:fillRect/>
          </a:stretch>
        </p:blipFill>
        <p:spPr bwMode="auto">
          <a:xfrm>
            <a:off x="4838700" y="228600"/>
            <a:ext cx="4305300" cy="64579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img.ffffound.com/static-data/assets/6/ec2eb2fecf50092c86231cae9a679a452d49e208_m.jpg"/>
          <p:cNvPicPr>
            <a:picLocks noChangeAspect="1" noChangeArrowheads="1"/>
          </p:cNvPicPr>
          <p:nvPr/>
        </p:nvPicPr>
        <p:blipFill>
          <a:blip r:embed="rId2" cstate="print"/>
          <a:srcRect/>
          <a:stretch>
            <a:fillRect/>
          </a:stretch>
        </p:blipFill>
        <p:spPr bwMode="auto">
          <a:xfrm>
            <a:off x="5458764" y="1143000"/>
            <a:ext cx="3837635" cy="5659298"/>
          </a:xfrm>
          <a:prstGeom prst="rect">
            <a:avLst/>
          </a:prstGeom>
          <a:noFill/>
        </p:spPr>
      </p:pic>
      <p:pic>
        <p:nvPicPr>
          <p:cNvPr id="38916" name="Picture 4" descr="http://www.travel-vancouver-island.com/images/500/totem-pole_88.jpg"/>
          <p:cNvPicPr>
            <a:picLocks noChangeAspect="1" noChangeArrowheads="1"/>
          </p:cNvPicPr>
          <p:nvPr/>
        </p:nvPicPr>
        <p:blipFill>
          <a:blip r:embed="rId3" cstate="print"/>
          <a:srcRect/>
          <a:stretch>
            <a:fillRect/>
          </a:stretch>
        </p:blipFill>
        <p:spPr bwMode="auto">
          <a:xfrm>
            <a:off x="0" y="3895724"/>
            <a:ext cx="4457700" cy="2962276"/>
          </a:xfrm>
          <a:prstGeom prst="rect">
            <a:avLst/>
          </a:prstGeom>
          <a:noFill/>
        </p:spPr>
      </p:pic>
      <p:pic>
        <p:nvPicPr>
          <p:cNvPr id="38918" name="Picture 6" descr="http://www.old-picture.com/indians/pictures/Indian-Totem-Poles.jpg"/>
          <p:cNvPicPr>
            <a:picLocks noChangeAspect="1" noChangeArrowheads="1"/>
          </p:cNvPicPr>
          <p:nvPr/>
        </p:nvPicPr>
        <p:blipFill>
          <a:blip r:embed="rId4" cstate="print"/>
          <a:srcRect/>
          <a:stretch>
            <a:fillRect/>
          </a:stretch>
        </p:blipFill>
        <p:spPr bwMode="auto">
          <a:xfrm>
            <a:off x="0" y="0"/>
            <a:ext cx="5715000" cy="42481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Kwakiutl village, with totem poles"/>
          <p:cNvPicPr>
            <a:picLocks noChangeAspect="1" noChangeArrowheads="1"/>
          </p:cNvPicPr>
          <p:nvPr/>
        </p:nvPicPr>
        <p:blipFill>
          <a:blip r:embed="rId2" cstate="print"/>
          <a:srcRect/>
          <a:stretch>
            <a:fillRect/>
          </a:stretch>
        </p:blipFill>
        <p:spPr bwMode="auto">
          <a:xfrm>
            <a:off x="457200" y="228600"/>
            <a:ext cx="4419600" cy="6113780"/>
          </a:xfrm>
          <a:prstGeom prst="rect">
            <a:avLst/>
          </a:prstGeom>
          <a:noFill/>
        </p:spPr>
      </p:pic>
      <p:pic>
        <p:nvPicPr>
          <p:cNvPr id="43012" name="Picture 4" descr="http://users.imag.net/%7Esry.jkramer/nativetotems/images/RBA0%29tallkake.jpg"/>
          <p:cNvPicPr>
            <a:picLocks noChangeAspect="1" noChangeArrowheads="1"/>
          </p:cNvPicPr>
          <p:nvPr/>
        </p:nvPicPr>
        <p:blipFill>
          <a:blip r:embed="rId3" cstate="print"/>
          <a:srcRect/>
          <a:stretch>
            <a:fillRect/>
          </a:stretch>
        </p:blipFill>
        <p:spPr bwMode="auto">
          <a:xfrm>
            <a:off x="5715000" y="-1"/>
            <a:ext cx="2724150" cy="662876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doubledeedeals.com/images/indian_jewelry.jpg"/>
          <p:cNvPicPr>
            <a:picLocks noChangeAspect="1" noChangeArrowheads="1"/>
          </p:cNvPicPr>
          <p:nvPr/>
        </p:nvPicPr>
        <p:blipFill>
          <a:blip r:embed="rId3" cstate="print"/>
          <a:srcRect/>
          <a:stretch>
            <a:fillRect/>
          </a:stretch>
        </p:blipFill>
        <p:spPr bwMode="auto">
          <a:xfrm>
            <a:off x="152400" y="1219200"/>
            <a:ext cx="5257800" cy="5257802"/>
          </a:xfrm>
          <a:prstGeom prst="rect">
            <a:avLst/>
          </a:prstGeom>
          <a:noFill/>
        </p:spPr>
      </p:pic>
      <p:sp>
        <p:nvSpPr>
          <p:cNvPr id="10" name="Rectangle 9"/>
          <p:cNvSpPr/>
          <p:nvPr/>
        </p:nvSpPr>
        <p:spPr>
          <a:xfrm>
            <a:off x="3198755" y="228600"/>
            <a:ext cx="236539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Jewelry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33" name="Picture 9" descr="http://www.tfaoi.com/cm/7cm/7cm150.jpg"/>
          <p:cNvPicPr>
            <a:picLocks noChangeAspect="1" noChangeArrowheads="1"/>
          </p:cNvPicPr>
          <p:nvPr/>
        </p:nvPicPr>
        <p:blipFill>
          <a:blip r:embed="rId4" cstate="print"/>
          <a:srcRect/>
          <a:stretch>
            <a:fillRect/>
          </a:stretch>
        </p:blipFill>
        <p:spPr bwMode="auto">
          <a:xfrm>
            <a:off x="5562600" y="1257300"/>
            <a:ext cx="3333750" cy="2552700"/>
          </a:xfrm>
          <a:prstGeom prst="rect">
            <a:avLst/>
          </a:prstGeom>
          <a:noFill/>
        </p:spPr>
      </p:pic>
      <p:pic>
        <p:nvPicPr>
          <p:cNvPr id="1035" name="Picture 11" descr="http://www.horsekeeping.com/images/shopping/bargain-group-red-250h.jpg"/>
          <p:cNvPicPr>
            <a:picLocks noChangeAspect="1" noChangeArrowheads="1"/>
          </p:cNvPicPr>
          <p:nvPr/>
        </p:nvPicPr>
        <p:blipFill>
          <a:blip r:embed="rId5" cstate="print"/>
          <a:srcRect/>
          <a:stretch>
            <a:fillRect/>
          </a:stretch>
        </p:blipFill>
        <p:spPr bwMode="auto">
          <a:xfrm>
            <a:off x="5562600" y="3962400"/>
            <a:ext cx="3371850" cy="25336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alpha val="95000"/>
          </a:schemeClr>
        </a:solidFill>
        <a:effectLst/>
      </p:bgPr>
    </p:bg>
    <p:spTree>
      <p:nvGrpSpPr>
        <p:cNvPr id="1" name=""/>
        <p:cNvGrpSpPr/>
        <p:nvPr/>
      </p:nvGrpSpPr>
      <p:grpSpPr>
        <a:xfrm>
          <a:off x="0" y="0"/>
          <a:ext cx="0" cy="0"/>
          <a:chOff x="0" y="0"/>
          <a:chExt cx="0" cy="0"/>
        </a:xfrm>
      </p:grpSpPr>
      <p:pic>
        <p:nvPicPr>
          <p:cNvPr id="32770" name="Picture 2" descr="http://nativeyouthmagazine.com/images/jewelry.jpg"/>
          <p:cNvPicPr>
            <a:picLocks noChangeAspect="1" noChangeArrowheads="1"/>
          </p:cNvPicPr>
          <p:nvPr/>
        </p:nvPicPr>
        <p:blipFill>
          <a:blip r:embed="rId2" cstate="print"/>
          <a:srcRect/>
          <a:stretch>
            <a:fillRect/>
          </a:stretch>
        </p:blipFill>
        <p:spPr bwMode="auto">
          <a:xfrm>
            <a:off x="533400" y="381000"/>
            <a:ext cx="4048125" cy="2686051"/>
          </a:xfrm>
          <a:prstGeom prst="rect">
            <a:avLst/>
          </a:prstGeom>
          <a:noFill/>
        </p:spPr>
      </p:pic>
      <p:pic>
        <p:nvPicPr>
          <p:cNvPr id="32772" name="Picture 4" descr="http://nativeamericanjewelrytips.files.wordpress.com/2010/12/npn714-cluster-wilson-1.jpg?w=500"/>
          <p:cNvPicPr>
            <a:picLocks noChangeAspect="1" noChangeArrowheads="1"/>
          </p:cNvPicPr>
          <p:nvPr/>
        </p:nvPicPr>
        <p:blipFill>
          <a:blip r:embed="rId3" cstate="print"/>
          <a:srcRect/>
          <a:stretch>
            <a:fillRect/>
          </a:stretch>
        </p:blipFill>
        <p:spPr bwMode="auto">
          <a:xfrm>
            <a:off x="762000" y="3352800"/>
            <a:ext cx="3333750" cy="2905125"/>
          </a:xfrm>
          <a:prstGeom prst="rect">
            <a:avLst/>
          </a:prstGeom>
          <a:noFill/>
        </p:spPr>
      </p:pic>
      <p:pic>
        <p:nvPicPr>
          <p:cNvPr id="32774" name="Picture 6" descr="http://smalltowncharm2.tripod.com/sitebuildercontent/sitebuilderpictures/.pond/braclet1.jpg.w300h300.jpg"/>
          <p:cNvPicPr>
            <a:picLocks noChangeAspect="1" noChangeArrowheads="1"/>
          </p:cNvPicPr>
          <p:nvPr/>
        </p:nvPicPr>
        <p:blipFill>
          <a:blip r:embed="rId4" cstate="print"/>
          <a:srcRect/>
          <a:stretch>
            <a:fillRect/>
          </a:stretch>
        </p:blipFill>
        <p:spPr bwMode="auto">
          <a:xfrm>
            <a:off x="5257800" y="381000"/>
            <a:ext cx="2857500" cy="2857500"/>
          </a:xfrm>
          <a:prstGeom prst="rect">
            <a:avLst/>
          </a:prstGeom>
          <a:noFill/>
        </p:spPr>
      </p:pic>
      <p:pic>
        <p:nvPicPr>
          <p:cNvPr id="32776" name="Picture 8" descr="https://encrypted-tbn2.google.com/images?q=tbn:ANd9GcQcSBgMSy5SAVliLel2ibmUGD7yrxYMK7EI2RkgcH13bMTZ_LiH"/>
          <p:cNvPicPr>
            <a:picLocks noChangeAspect="1" noChangeArrowheads="1"/>
          </p:cNvPicPr>
          <p:nvPr/>
        </p:nvPicPr>
        <p:blipFill>
          <a:blip r:embed="rId5" cstate="print"/>
          <a:srcRect/>
          <a:stretch>
            <a:fillRect/>
          </a:stretch>
        </p:blipFill>
        <p:spPr bwMode="auto">
          <a:xfrm>
            <a:off x="4495800" y="3886200"/>
            <a:ext cx="4014439" cy="2057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hinook Indian Woman"/>
          <p:cNvPicPr>
            <a:picLocks noChangeAspect="1" noChangeArrowheads="1"/>
          </p:cNvPicPr>
          <p:nvPr/>
        </p:nvPicPr>
        <p:blipFill>
          <a:blip r:embed="rId2" cstate="print"/>
          <a:srcRect/>
          <a:stretch>
            <a:fillRect/>
          </a:stretch>
        </p:blipFill>
        <p:spPr bwMode="auto">
          <a:xfrm>
            <a:off x="2209800" y="533400"/>
            <a:ext cx="4191000" cy="58115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211852">
            <a:off x="-30615" y="2067490"/>
            <a:ext cx="4779130" cy="163121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0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Weaving</a:t>
            </a:r>
            <a:endParaRPr lang="en-US" sz="10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1748" name="Picture 4" descr="http://www.tucsononthecheap.com/wp-content/uploads/2010/03/IMG_3591A1.jpg"/>
          <p:cNvPicPr>
            <a:picLocks noChangeAspect="1" noChangeArrowheads="1"/>
          </p:cNvPicPr>
          <p:nvPr/>
        </p:nvPicPr>
        <p:blipFill>
          <a:blip r:embed="rId2" cstate="print"/>
          <a:srcRect/>
          <a:stretch>
            <a:fillRect/>
          </a:stretch>
        </p:blipFill>
        <p:spPr bwMode="auto">
          <a:xfrm>
            <a:off x="4648200" y="0"/>
            <a:ext cx="4495800" cy="6743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itmonline.org/image/arthealing12.jpg"/>
          <p:cNvPicPr>
            <a:picLocks noChangeAspect="1" noChangeArrowheads="1"/>
          </p:cNvPicPr>
          <p:nvPr/>
        </p:nvPicPr>
        <p:blipFill>
          <a:blip r:embed="rId2" cstate="print"/>
          <a:srcRect/>
          <a:stretch>
            <a:fillRect/>
          </a:stretch>
        </p:blipFill>
        <p:spPr bwMode="auto">
          <a:xfrm>
            <a:off x="533400" y="4505325"/>
            <a:ext cx="3524250" cy="2352675"/>
          </a:xfrm>
          <a:prstGeom prst="rect">
            <a:avLst/>
          </a:prstGeom>
          <a:noFill/>
        </p:spPr>
      </p:pic>
      <p:pic>
        <p:nvPicPr>
          <p:cNvPr id="37892" name="Picture 4" descr="http://3.bp.blogspot.com/_2BK_0DcQlWM/TU8s12BiiaI/AAAAAAAAADY/O5Ji8kPQ0zs/s1600/T1524_2.jpg"/>
          <p:cNvPicPr>
            <a:picLocks noChangeAspect="1" noChangeArrowheads="1"/>
          </p:cNvPicPr>
          <p:nvPr/>
        </p:nvPicPr>
        <p:blipFill>
          <a:blip r:embed="rId3" cstate="print"/>
          <a:srcRect/>
          <a:stretch>
            <a:fillRect/>
          </a:stretch>
        </p:blipFill>
        <p:spPr bwMode="auto">
          <a:xfrm>
            <a:off x="4191000" y="0"/>
            <a:ext cx="4648200" cy="6821548"/>
          </a:xfrm>
          <a:prstGeom prst="rect">
            <a:avLst/>
          </a:prstGeom>
          <a:noFill/>
        </p:spPr>
      </p:pic>
      <p:pic>
        <p:nvPicPr>
          <p:cNvPr id="37894" name="Picture 6" descr="http://imgc.artprintimages.com/images/art-print/native-american-weaving-phoenix-usa_i-G-35-3515-B7B4F00Z.jpg"/>
          <p:cNvPicPr>
            <a:picLocks noChangeAspect="1" noChangeArrowheads="1"/>
          </p:cNvPicPr>
          <p:nvPr/>
        </p:nvPicPr>
        <p:blipFill>
          <a:blip r:embed="rId4" cstate="print"/>
          <a:srcRect/>
          <a:stretch>
            <a:fillRect/>
          </a:stretch>
        </p:blipFill>
        <p:spPr bwMode="auto">
          <a:xfrm>
            <a:off x="457200" y="0"/>
            <a:ext cx="3524250" cy="42957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0494" y="-76200"/>
            <a:ext cx="3325206"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Pottery</a:t>
            </a:r>
            <a:endParaRPr 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24" name="Picture 4" descr="http://www.snowwowl.com/images/santod%7E1.jpg"/>
          <p:cNvPicPr>
            <a:picLocks noChangeAspect="1" noChangeArrowheads="1"/>
          </p:cNvPicPr>
          <p:nvPr/>
        </p:nvPicPr>
        <p:blipFill>
          <a:blip r:embed="rId2" cstate="print"/>
          <a:srcRect/>
          <a:stretch>
            <a:fillRect/>
          </a:stretch>
        </p:blipFill>
        <p:spPr bwMode="auto">
          <a:xfrm>
            <a:off x="5410200" y="1219200"/>
            <a:ext cx="3448050" cy="2857500"/>
          </a:xfrm>
          <a:prstGeom prst="rect">
            <a:avLst/>
          </a:prstGeom>
          <a:noFill/>
        </p:spPr>
      </p:pic>
      <p:pic>
        <p:nvPicPr>
          <p:cNvPr id="30726" name="Picture 6" descr="http://www.finewoodworking.com/media/w176showcase_02.jpg"/>
          <p:cNvPicPr>
            <a:picLocks noChangeAspect="1" noChangeArrowheads="1"/>
          </p:cNvPicPr>
          <p:nvPr/>
        </p:nvPicPr>
        <p:blipFill>
          <a:blip r:embed="rId3" cstate="print"/>
          <a:srcRect/>
          <a:stretch>
            <a:fillRect/>
          </a:stretch>
        </p:blipFill>
        <p:spPr bwMode="auto">
          <a:xfrm>
            <a:off x="304800" y="4038600"/>
            <a:ext cx="2857500" cy="2543175"/>
          </a:xfrm>
          <a:prstGeom prst="rect">
            <a:avLst/>
          </a:prstGeom>
          <a:noFill/>
        </p:spPr>
      </p:pic>
      <p:sp>
        <p:nvSpPr>
          <p:cNvPr id="30728" name="AutoShape 8" descr="data:image/jpeg;base64,/9j/4AAQSkZJRgABAQAAAQABAAD/2wCEAAkGBhQSERQUEhQVFRUUFxQUFRcXGBcVFRUXFRUVFRQVFBQXHCYeFxkjGhUWHy8gIycpLCwsFR4xNTAqNSYrLCkBCQoKDgwOGg8PGikcHCQpKSkpLCkpLCksKSwsLCwsKSkpLCkpLCwsKSksLCkpKSwpKSksKSksLCwpKSwpLCwwKf/AABEIAOEA4QMBIgACEQEDEQH/xAAcAAABBQEBAQAAAAAAAAAAAAAFAAIDBAYBBwj/xABQEAABAgMEBQYKBgcGBAcAAAABAgMABBEFEiExBhNBUWEiMnGBkaEHFCNCUmKxwdHwFTNygpKiQ1NjssLh8SRzg6Oz0hYlk8MXNDVUZHS0/8QAGQEAAwEBAQAAAAAAAAAAAAAAAAECAwQF/8QAKBEBAQACAQQDAAEDBQAAAAAAAAECEQMSITFBBBNRYTJS8CJCcZGh/9oADAMBAAIRAxEAPwCZEOhiYlIjyXeZCTDrsICECpEZVjEpERqEANMPEMQMYkpAZEQqx2sJMBFe3xyH0jixACUIjMSoMJYrAEdI4MIcI6IZuUhpiQQiICMOccVDjDiIDRphKTDrsIwEjCYaRDgI6qKDghERwQimEEcKOqEKkEM66IUcuwoNBMmHVhqTD4ROFUIKjt2GqTCDilR2kK7DkiAzQmJAIsIs5ZHNPXQe2GOS6k5g+0d0B9NRAR1SYV2sEZayicV4cBn17oBjjcvAckx1UGvo5v0e8xG5ZaTlUd8Nd4cgekcrBBdkr2UPd7YSbIWTjQdcJPRl+Ba0w9Ag61ZSBmLx7O4RJ9Ft+jToJgX9WTPUh1IMO2KDzVEdOMU1WS4DkD0Ee+Gi4ZRQKIUFGbIOazTgPjFsWY36PeYDnFlQEmOXYLv2KPMPUfjA4sKrdoa7tsPScsLPMV1JhuyCBspynN7xXsirqCDShrupj2Q02WK4jsSrRDKQaBghVhFMdpAHI7HI7AEt2HDCHx2kQDTFiSktYccEjM+4cYjCIK2eoJaqTtPuhr45vLRrtmIpgKca17YfJSiEY5q37ujdDPpJOUTloLFU9kTLvw6uiTuepwREXBFRx0g0OBiBT5hbaaEUXAagCvRD1TQgXRz0V/hPwiu8+oZ4dMK05PwXVOCI/pCAipnjDC8dgMTtemgFoQjPxnTNHbEiXleir8J+EPdLQ4Z3jHROcYBeN7+zbDhOiDYsHhO8YcZ7jGf8eiaVvucxJPHzR0qyh7pdIv43xiVt/jFJNnU5zgHACvfhC1KdjmPEfAw4VEw+I4XYoNyyyaVFN9cPjF9tgJzNTv8AhFd0nlVBUwxqZSTgrH5wgTa86SaJyGfEwObQutagdpMG76K2Tyv2o0A4abaHtz9kUFJiZ50qNVYnKI1CL24ctb7IzDaRJSOEQyNpHIfChBPdhCHVhARIcELMU2dMdMNhCdjPFtxJ4GCdnzBQOERSbdanqi0Goi9r2d3Flcse58xaTZFCkHp90U/pcJ5iQOgU74kfYrFFUrB1VpJE4thVcT7YuomkOi6sA9OY6DApMvEgahSncZ6F02S3TkgD54xGqXbTzjXhWB5fXviq64o5mK62c4xJdoIRzEgcdvacYrm2Vbz2mKGrMLVRO2vSJi0woUWAr7Qr7coeGZc5pp0EwKDUO1MGx0wUpLpxuA9PK7soa/a9RRPVuHVA8MRKlqDY0ieeUdsV1KMXtTDTLwH2Ry02sZRfS+tQxMQNMxbQiDabFV1iK7Kt8E1NxSmW7qgd/wAmLxc3PNzaJaYYInJiKsVtyo44YdHDFbBtY5ElIUGwmhxMKsdMSRphh3xMkQXktHQpvWP1DWxNbqnTiQCrzEChJOeBOAFTfHh1VOWWoglki6KYjfv3mJaRkZ216OHxeiGxgkJHJViSVlKsqkkiuITdGwxK1bU0EBZSktk3QtSSEk7kmovZHKNb8XLzG+HzMNasadQiJTUAUaVL2tpV0KKT31iQ6WACpaI++P8AbGV+PyfjafK4r7GNVHCiKLtu3AgrZdQHKFFRS9WhwqMecMt4h3082FXVBaSBUggVA6CYi8HJ+NJ8jj/VstxEpiI/p1j0j+E+6ELbZ9I/hV8In6c/yq+/j/ujvi8c8Xhpt1j0j+Ffwjh0gl9qyPuL+EH05/lH3cf90ShiHBmKa9JpcbVnoR/uUIiVpayMkuHqQP4zDnByfib8jin+6CYZjurgQdL0bGlfjSPYkxccn5jkASq06w0ReCxeVSoAqE1NIufG5PxF+Vxfq5q4WrikhmecCSlASFlQT9Wmqk1qjlEkLwPJNDgdxitPsvtpvOzF0HmhKlVWMalNEpSQFC6oEgpOYyrpPi5e6zvzMPUozqqZ4Djh7YrPWuyjNwH7NVd4w74bYfg6fmaOPqLKDiARV1XGiuaPtY8IraZ6IJkltlsrUhxJxWQohaTiMABiCDlsMa4/Ex3q1hl82+ojd0lK1BDDZUpRoL207KJHxgY/aDusq7UFBKVJpS7QkKF3fnhwg34PLNDs5yhVKG3FEbDeGrA7Fnsh+l0gHFPOt1K2HNTMb1Upq3+OBCVcQDtjox4sMbqRzZ82efmmvslCrp4EEZKSRVKknaCMR/KIrsFdGW/HJQtYa+VwQfSbUTdQTuBCk8KJ3wOUihocDkQcCDtB644eXi6L/DbDPqiCkIw5aY5SMllWFCux2ALBhUhwTEstLlxaUJGKiAOv3beqHO5Cujdjh1RccwbbxNcASMaE7gMTA7TjSFTqtQ0DjRKgBiEmlG6DG8rAqGwXU+lBzSS0xLMoYZF5VQhIpUrcwNSNoTeSojapSB6UXND9DRLDWvct9VSScblcwDtUa4q6ev0OPCYzu5M8t0I0W8HISA7NipzDWwcXTtPq5b6xmdNNIBMv8j6loFDQGAI85dOJGHBI3xufCJb2pY1KDRbwINM0tjnngTzR0ndA7QnQYC6/MJxwLbZHN3LWN+4bMzjltL7qAjRfwduPgOTBLbZxCR9Ysca8wd/RnBvSWwmb0pIstpQl5zWPXecWmRU31Zmp3nMRuoyVjTCXZqcnVnybQMu0dlxoX3lDgVe+Fu0BtqN+NW0w0OZKpC1DYCPKe0tDqioh1UxMvPJKSXXVpllZ3VygolpdfNdQtZpxrDNG5pSZaen1fWvqLbW++s4AfeWkf4cV1NFkIaaTVxy6kISaqbm5RzV60V81aQSd9TlD0BiYm5UBS3UJDE22o0uJLjT6OQ4gACoJw4BSNlYgl7BfmkpIl2WElvVLW4gBTmIKXUNAC4vM479tBGh0f0SDay+/RyYWSsqoLqCcw2Mq+t2UjSROwx6fBu0qpedWsk3jcS20itAKhKU4Zb48vtuXbTMOpaHISpSU1NcAopGJ35x7zPTOrbWs5ISpX4QT7o+fnFYkn5pnFYioizGks3QBx2VdmXaoSlpa2k5KWUpJCiDzUYYbTXYMzuhuhCbompwAIAvoQqlKAVDjoOQGxJ6TujtrWu9aj/i0vVLFarViKpBxW5w3I2mlfVdv4S3pe0H7GZcGSEsOUG4p1SgB9/uh0/Ma+yZZ8gKLKmlLCq0Nw6lwGmOOdRjF7RaT1tmuyqs2zMSxrsNSQfzg9UCvB15eSmZZWdVCh2a1JHcpJiTWg5S9UghVAvWHkuDNAeWMA5QAtzCcFUANFCItDbKE2+ucdBUhCrrIWBUlNKOLpgpQF0V2qqfNECZqbPiScLrhGopjyjW65cO5VOW0cKkLFK1PpFj2cJdhtoeYkA8VZqPWok9cFC5SAemdmB+UcRheSNYitBykAkDHeKjrjzvSfSGb17rSn10QtaaJogUrycE02UzrGdU8Tiok+2CYa7jb0XwVSXIfePnKQ2OhAvK71j8Md0Ta8YRNupAJVMOLSk81aHEi80r1VJoOkJOyCRbMhZNMlpap/iu59il90UPBWvyb6PRWg9RSUj9yD+Qz8or6PnkLBOocyJzLSyAoL9ZtQFRnyOMabTGxqHXoGdA505BXXgIn0u0fDqVIA+sJW0diX6YprsS6kEfaFc1Q7Q60BMyercxU1VlwHMgCiCeN3DpSYjkx6ovDLVYlaY4U0MXLTkS04tB800B3jNJ6xSKik4R5tmuzsl2bChtIUILlYM6OsKCy6KeTFBXJS3AUITwFTUnYBAcCkXJue1ci4BgVGgO284A33NqUemNeGbyZ8l1iPaKWYHnDOLqoYolr2YbBNXj6y1FSvvHhGsccCQSTQAEknYBiTHlNk+EGbbCGwht0CiUpCSF0GASm5nQerGh0w0gX4gjWILDkwq4pBN5SUAkrOzMAYYc+kejY5EFg2f4/Nrm3QdUggNpORu1uDoTzj6yumN/SMno/pfIIaQ0h3VhIAGsBRU7SVc2pNTntjRylptOirbiFj1VJV7DBQHaX2z4tKuLHOIuI331A0PUKnqjPW814lYyWclLCGzxU4b735QsdQibShXjFoykt5qDrVjYc1UP3WyPvwP8ACI7rpyVlRwUel1dwdgQr8UEgQ2mfF5OQZqErF6bNR56ElxCSPWWsJ6o0+itjGq5t9ID7/KpT6tBpdSONKV6AN8DZmR8atRSKeSl0NBe7Cq0o6ytPUgxtoLQF6R20JSXU7QKIKUpSTdqVEDOhyxOWyMG54V3/ADWWh0lR94gx4VZmjDKPScKj91BHtWI8xu/0h44zRWtJaXhAmn21tq1QSsFJCUkGhzAJUTvgnoLodeAmpoANp5TaVUAVTHWLr5gzFc88gKx6EaGaykxMgBkcpKTk5Tar9mM/Wpuz7pnpap8XGqiXvFN7LWqSASPsiow6Cdgh/wAQGaZaXmaVqWa6qoGFbzqq4YZ0rkOs7KbnRLR8SkuEmmsVynSNqvRB3JGA6ztjDeDix9dMl5Q5LABT9tVbvYLx6bseqxOXbscZmwDq56fa2FTT6R/eIos/iAjO6Lnxe2Jlk4Bwu0HEkPI/KVdsaJ1Vy10bNbKqHSUOXvZ7IzOmCvF7Xl3tiyyT1K1S/wAtO2CBybk6WiJflUXNomAPMKbusrd2KHKFRsruEemxlrWs4/Skm6BgUPJUeKELIr+M9kamFkHkvhHlLk6pWx1CF9aaoP7oihoZZfjE42mnJR5VfQ2QQD0ruDorGl8LTH/l10/WIP5SPfF7wZWPqpZUwvAv4gnY0it3tJUropF7/wBJe02mYEw61JhV0lK3a7NYEq1CFHcSFnoTxgN4MHymYebIIJbBIOYLa7qgeIKz3xXsq1FTczOXcC8UrllHzXZaq2U14pFSOnfF+TUlNpy8wjktzralDg4UHWIPG8lBpvUYXrRtzPSocQpBNKjAjNJBqlQ4ggEcRGEctDxKc16k8iYQ4l1Kdkw0eUBuqrEE/rSY9BJjF6dWdeaepsCZlPS3Rp7/AC1IMRPwwAzxmWi8vna1xBA2JIS42BwF5SeoRUTujmj4vS8wB5i2l9Sg4j23I4tVDHD8jHWbq4rvE67Cjt6FHO1WQiIdJXKMMoTjfWpVBmShNwU63BExVFqTlQ5OSKTiEpcdP3aKHelMdPxv6mHL4EW5dNkSWuLYcmHClKjWgClVIQFZhCQDlme7PadWup9MmVgBSmA6oCtAXDsB4AQc8K81WVaSk1vOqyx5jawesFQEZfToBM1c2NNMNjqbB98d8793NQJhhS1hCElSlG6AMSTuEejaP+DBICVzRvKwOrSaAbaKWMVHooOJi94PtFgw0H3E+WdFRX9Gg4hI3EjE9Q2RRs7Sh6ZtMNFd1ptbwCEil4NhaQXFZqxANMBwwh278FpcsZF+15pZH1aAgcKhtI7kq7YDoXrrfO5tVB/hM/7q9sHtEMZ20VftUp7FOj3QA0LGsteZXuMyr/NuDuMLZt/Z1lpZU6pNSXnC6onOpAAHQAMOuL0eQ+EaZV4+sAkXUNjAn0a4Y+tGdTab4yecFP2ix74Jjsttp4V5irzCNgQpR+8oD/tmK+g+h/jB17woyOak4ayn8G/fllWKOiujztoPBb61rabpfUpSlEjNLSSo1FakncDxEaTS7SEqUmRlAKkhtV3ADYGhTJI87opvivHYGW7a5n3Vykuq6y2ha3Fj9IEYUSNqa0A2HPIYhNKkDxGzCgAAtLrTAXihoqrxJBjT2bYSJSalmU4lTExrF7VqJbqTwwoBsEZy2mb1jSav1a1oPQdck/uiFKbaeD+zdVJNna7V0/ewR+UJ7Y0kYTR/wmMFCUPp1BSAkEAqaoKAUIxT1inGNhJWq08KtOtuD1FJV3A4RN2IAW+btpyCt4fR2o/nAXwwy3k5dwZhTjf4khQ7Cg9sG9LjdmLPXumLn/Uuj3RU8KrN6RB9B1s/iCkfxCCXvAMWlpGlmURMqQV3g2QE0zcSDUk5DHvjHznhTeODTKEcVEuHsF0e2Ls27rLAQdqW2R1tupQfZHmoMVjJSrRfSEzab7TDjlQpVaJSEpQkA314Y1Ca5ndG706tMS0mGm+SXBqkAbEJAvdV2ifvQL8Ftj3W1zKhi55NHBCTyj1qFPuRm9LLcM1MOXBVFUsIVmEpvE1B2Fak16E9MHmm0dl2KWbKQ8keVQsTo3kJ83rZ/eivpFKpXLzKU4hpbc8xxZmPrQOAVrFdkegoZASEU5IF2nqgUp2Rg7NapqW15JXN2W5XalQLjFepIHXEynoCs3TqaZFAsOAbHReIHBVQrtJg5ZNszM64lTqEJlzfYJSkipeQUUBJNaKCa0wFRtjJ6K2GZmYQ0qt0C84RsSjBVNxJwH2uEerWg2ltlKUJCUoWxdSBQAJebwAgysngSWvOdEVXW50Kxo22n7xdup/NCcAi5ZgSj6QJ86Y1aBvLbjjpA6BQxSI2Rx/KveOjh8OXxHIbchRyN09+C9hOf2mWVu8Ya61IDif3FdkB7sTy08GqLPmKQ7/0zVVeBQVp+9G3DlrJnnOwdb9nuKnZkAKKG3davHkoS6pJvUOFSFDLE0O6L1oSPjNtrbVzS8m8PUbaQojoITTri9YNn0+k5YGpugNnOqQlwskcKFvtiWzqG29YMn5cPI3ctpIr+VUejLpyaajSHS5uSU2HELUHLxqmhu3CkYgkel3Rg/B25ftG96SX1fiNf4oF6SaTPTim0ONoStorRyCrFSlBJBCiacpFOuNtZWjSJGZlCkkrWl9DiiagrDQWLoyA5K4J2ncXutaD/Xz5/wDkfxuwG8FqL0xNr6B+Nxav4YMaHcman07delXUpTpHtgN4J18ub6Wva7C32v8AwNAPhBXW0X+AbH+U2YDWTZy5h1DSMVLNBuHE8AASeAgpp8f+YTHEtf6TcazQuzESUqubfHKWmo3hB5oHrLND0XRsMXvUTruuaQWkizpVEuwfKKFAdoB5zqvWJrTr2JpFPQGSbU+paKqDCAL5BGsderfWAcboQkJTXYSdsULAC5p5yaVLmYcUaN3+RLNAYXipQN8jAAJBIArtjQaGPqL09fUhS9cgqKOZigiiakmgukdUTbqKkXp4/wDM5X+5mPamMstN6xnkn9DMLH+cD7HI01pKpaUmd7cyOxIVGfYSPEbVRsQ++eilw/wwpew085rBCxtF5iaVVhGANC4eSlPC+cCeAqYN6B6HpmiXnj5JCroSMC4qgJBOxIBFaYmtI9XaQlCQlICUpFAAAAAMgAMhF5Z6KY7eY2zoy7JIYecfKyH2+QCooTSq61UcTyaZDONh4REVs5/hqyOFHUfzgd4UV/2RB3Oj/Tdghpuu9Z0wd6Eq/OgxG96p6Z2znL2j6+BcHZMg+yMNZ8mp91DSOc4UpG4eko8AKnqjZWSulgOn13P/ANCBEvg1sYNoXOu0SKKDRPmoH1jnQaUHAK3xW9SlrY5pXPCUlG5Vit90BlsJFV3QKLUAMSo5dKjujEWp5NtoA0Q06mrbfKZbIBUda9k7MEJqaVAAIFMBBbxozUyp9d8hwFDDDZ8s40DTlKH1LZNaqNCaqAwirb/lGVNjlqZF7Uy4/ssqgc8uL/SOXb2OOOUKdjeqKXGGtI3H5ynmP2dNDpUtCFwf0etTXSrLm0oAV9pPJX3g9sALU5UzMp9NdltfieCj3JMRPKkugcolBnFed4w41xCW1Ejtv9wg9aK6hI9JxkdjiVn8qFdkeb6L6VJYm3tYaNPrWVH0VX1FKzTZyiD0jdGu0ltNKWiq+kC4opUDUXnaMtlNK3qBxxWFeYYMvJzwzzSvJNKObpfmT/juAI/Ig/ihi1AGGTs1y8ElASlCEoPOQhCQlCVDYqmJGwqI2RXU/WODmy3k6cMdRa1iY7FHWwoyWnUqEh0ggg4g1G3Lgc4qFwxwuw9aIVsh0tvF6SSkuBNHZRRIqmoN6WVtRgCE+blQ5RXs3SBrxqSKrzSmS+w4HOTcaXe1F5RpzQq6a0yiqxIa5xIQvVu/oziAVDZeGKTnQxxOmAV5OeYbmgmqQuidYKGmDgzHWOmPS48uqbcmc1TdK5cM2hrE0Lbim5hJFCkhSgV0IwPLSo9celaQKoGnP1Uw0on1XFFhfc6Y8+XYFnv01EyqWUQFBt7FNFYggqIND9swan5e1AwpvyE02tBReTyFjCgUCSkEjA7coq+igrLr1VruJ2TDCVjitvA9yF9sBdDTqLVnGNitYU/dcvp/KsxUtvSlevlHnpSYYWws6wlJU2ttYo4EqoMcCQOJgPbOlLf0gJqUWeUihvJulKy2po4HA4BJ3VhyFtoXrITOWw6ec01qy7uKkJCNX1qSR0JVFvSeYcnZpMoym+hnlvcoISTkQpWNAK3cATUqoMIGy9vM2fIhLTqHZl83lFBv3FEUqpQ9EYCuaiTlWKljSvkyEpmJm/ynAirEvWmTr6uUsCp3CpO+sAaiZmW6ht95T6gABKSiVasAYBKgg1UBl5RSU8I7Y7imZ4pW0mXTNNDVthSTdLGFCEgJSSgk0FemBTE9dGqDyWh/7ezmy44eC36EA8a7YdaMiEt3ktNyakqS4h2ZdvzK1oqUigqo1rQgq25QjaK3V0m5BX7R1v8AG1gO4wKZbwtho7SpfU4y4r3Qp+2kvsSzwBStqal9YgghTaiSlQIOIBvYbwYnk0g2hPtHJxqXPSNWps/vQp4F7sNofpkuTVQ1Wys1WgUqDgL6K7aAYbQNlAR65I2m282HGlBaFZEd4IzBG0HER8+INB0QSsTSV2UXeZVnS8hWKFgZXk79xGI7o0yw2mZaek+FFf8AYk/3yP8ATdi9pA5WynP/AKyD+VBjFaVacNTclcAUh0OIUUHFNAhwEpWM8xnQ47Y2GkKCmzXUUxEvdpt5KEg07D2RnqzSvO2V0ccM1LNSKDRJW49MqHmth2qGwdilKHs4wX0stVClJkW16ppATrikXjRNLku0gYrWaDDorkYCWRbqJOzhqikzMwpZzBKAFKSla/RATSgOZUTDJG2pdhFEu0WeeWklybdJreKplwBtlJ3N3jxJitd9kL6ug1IQplJFfF2yFTbwA50y7ky3TecN0RqeSUEUaLSDikEps9pX7VfPnHeAzPbFJh51xBS3KOlKjXV0U2yo+lMPKN+YPAlKYvNWDOroo6lpScErKitTY9FhDYLbI4por1oA5oza4knFS7xUlpwhbS3BcIJFPKIqS2FBINFUIoCcDDpm00h5168LvjDzoJIooSUqG2wk15VXnhSmdIqTdmyzdRMz6TvbbSjDImiRfIUSMVUCjtJigbfs9j6iVU+oZKe5o21AVWnUkQve4fgHsewX5mmqQSnIuK5LfE3zn1VMHJOVZllUbUJiYTiXKeQl9lUjz3Kmg4nZlHZSdmLRwdcLTSlhCUN8hNxA1jylE1KkpSUJFTS86MMIrNpDTeqQapvKWTtVsRWm5FOtSonkz1FYY7qa8Ccak51OZrnU74YoRGFmEtUed5dZ1eMKIamFCDgUYaswi7uzhl+LCRpZBBBxBBByIINRSL2i+j7bzq9bilIBCa0vEkgXiMaCmQ3iBoJPCLElPqZWFoOIwIOShtBjTj5Omoyw6oJW7YjQeaQ5VLSVFsKSaXGX1FTShWoo08paCCOa4jfFO2dGJmQBcZeWWhzlIKm1o4uJBoR6ww30jSPrROMYYkAihwIvCi21HYFDI7CEq82JNHLW1jamHuU40LirwprG8UhRG+nJUNhBjrmXbs5unuyn/FlpS4F9S7poQXGwQocF3ReBG28YYrwhFf10rKu8SjHKm2sFmNMBZ7bssQpamXFIaqaJ1R5Td85mlaUGymUYi1rfemnLyzU5JSBQY5BCR/MnfFzv6TR1Wk0gv6yzkJ4turb7kgRO3aFkqFC3Nt1zAcUpP75r2RQsnwezL1CsBhO9yt+nBoY/iKY2dneDqUbAvhbytpUopT1IRTvJgtxgktB2ZyRSKM2jOsD0arKR1BMcl2JZBJatYoJzUWxf/GaK74tac6Ny7UmtbDKELSpvlJrWhN0jEnaUxW0gseWSuz1JZQlt1QS5SoCgsMkEkGuSlHPZCllPuicsZlRKhazd5VLxUnFd0hSb6i5VVCAca0pFpJIdLv0wxrVJCCq4ipSlV4Dn0z90dtbwYt0JlllKvQcIUk8AvNPXXqzgJYGh6ZkLGs1brSrrjamySMSAQQveCDhgR0Ve5Z5LunVonKkkqtOXxx5KU7eGshv/AA1Z6edaV77LdfYVQQ/8MQASqZSAMSdWQAN5JcoOuM5acvJNclpx2YXvF1toddFKX1EDjBLv2PAp9H2SnOZmFfZQR7Wo65aVkpP1c08d6lBP8aTAOytGn5k+Tbon01YIH3zn0JqeEbWy/B5LtC9MKLpAqRilsAYnLlKwrtHRBbIJug6dKZNA8jZyVU2uKv06QUq2cYS/CRMJTVqWZZRsUG13fxApT3RNLTmqsmYcACfGXV3UpwASpSUFIA2XUOCNlZLFyWaaVQgNIQoHFJ5IvBQOYqThE2yej1Xmz+ns6utX7v2UoT33a98Rt2ZOzeJD7oO1xSgjqU4QnsifRNKBPLdSQlhkurvKPJCDfQ0KnabwptNDGhmLcmJ4lEnVpmt1cwuoKqZhG3qGO8pirfwaZSdsIMKDZWlbxNAyyC4UnctVAAfVAJ30zjRWTogGUa6aSlaxTVsVFy+cEBw5KxzGQFSa0wP2LYLMonkCqyOU4ql47+CU8B11zgfa1rJUquaU1CRvqMVEcQaY+ZUeeoCbmqYoZiY1bRF68pwUKsiUKJWpRGwurUpZGxJQNkCNfDn3iskqxJqScduPviAJMcWeXVXRhNJkux1TkRKMMxjPS0sKIoUGgV3HP3xxSemI7pp81zh6iOMPQNKjC6THCcYYYNBZlrQU0byFEH28CNoi+9bgWoOijb7dTeAJbcFACFAYpBAocxgMQQICLSDt7NsRrVTpx7Y0xzuKbjKr2opU3Oqupop1aQlNagVSkDlDAigre3CsejaO6NtSiQUgLdpynCMeIQPMT0YnbHn7MyAsLFUOJqQ4jkqBOBrsOBOYMG5bSqZSM2nh6wLaj95HJPZG/wBss14Z/TfXd6CHo7roxzWnSR9aw8jeUXXU9xCu6LTOnEor9ME8FpWj2pp3w538JuNnmCukyb8nMJ/ZqUOlHlB+7GWtl2/ZMq4MS0Wvypca/eAjRN22wvAPNKBqDRxGIOBwrujMWWgrs2ZlziplTqaZ1ukOp7VBUVNosegGYriMjj24x57N6SplrSmnEi9VOrug0BWAzUqOwBSF1zNemsKa04uyzLUvVb62m0m6CrVkJCcAOc5hgNmZ3GCw9BFGi5uo26sc47fKL2dAx4iKk13pXv4U3ZuctJdMSkHmjktIrkSTt4mp3VjU2JoOyzynqPL3H6sfdPP6VYerBdgobSEoCUpGQGAH8+MNdtJCectA6VpHtMTcre0OY+xLX92A3AbgNkBtMLS1cm7TNYDQ6Vmhpxu3oid0ll05zDI/xEn2Exn7Z0iYeelwFFbTai8u4haryk0DaMt9SdlDCitfi5acl/6fJej5R0Dcgcs9ZLvbC0v0oUomVlqrdXVLhRUlIPOQmnnHafNHEmmetK2X3JhxxpKkBaQ0lRIS4lsUvXc7ilGprQkV4xLIT7rKLrKWWQecoJU64ripayAei7TgIVzxntU4c74gpYOhNEgzJqAbwZSeTWlKuKHOPAYZ4mtI0M1b7DICC4hJAoltHKUANiW0AkdgEYeZmVufWvOLG69dR+BFBELbiUiiAAOGH9Yi8sv8tZ8e4/1XTQWppQpwXUJKEnO9QrXuFwVCU9JNd2dRCVEbczU1JJJOJJJxJ4mKyV1Nce6LCSa7DGVytPUnhZM0BnD0PiuGUVqE50+coeGyNgiDWQsGO1HCK9I7rIAlqOEdhl/p7IUAQqNQKnPLZENBxr74eWzt+fn5rDdUQR/U47eEAMUq7sJOOHSDT+kcCq7AN+0f1+EPfayrx25bPh2RGhvhTLuxwMMI1ObsN2fviF4nDE09/DuidxHR841xiIt45fO2AlQphX1JxBodo39USlPxiNTZhjwlbtUedhxGXTFhM0lWRB74GuSxMQrkcagkfOEHRPTWc1nnuKLl2zmhB6h7ojMi1+rT3j2GBxU4nJRPSK98N8fWMwO2kHTl6q/t475n/giJBoeZ3qHvheJNegO1R9pgYbWPonuhfTHqqh9PIOri/j/oS8QZ/Vp7IemVaGTaPwj3iBYtf1Vdn844q1FegruELpz/AMp/ZxT8GQUjIJHQAPZDzMQDRNrVsA6TWHltw5qI6MIPrvsvvxngVcnAMyIj8aJyii3JUzxPbFxDfTSH0SM8ufK+OxwSTmfnoiRMtTEGkPaRTftiUIgZd7d01lJONcol6zHUo3ZRK0yRj/KFTcQndDkuGJwkUpQ9VT7I4lof127oRobxMTNE7vZEyUgbuinRtpEiRXGlez4QghvfNR8IUWqjf3fyhQEqrPAdtP5nMbYiu1/lwArljFi5wPzX+UNUMMcjXbgaZZfOMAVVS/z7+zhCLHw248e+LARsp8dm+HhJ2V3fJ7IAoqbHz24xGGcNvwi+W67d9M9tN2EMWDl8/CGFPxfdv3jp94iJTWOXdTuEEdVjt+fkdsMUztp87cYYDwOFI54vhF9Mv37I6pj5EGwFmSERuSe4UHznBXU8I4ZfhD2WgNUlXZHU2fw4wfTLDDADt6znwh4lsKkb6dXtzh7LQEJPhHfEAaez+sHDJ7qcYYmRMHUNBKLPpiPnfFlqW3j5+EETJ/Pz0R0S5G7u+RBsaU1Sghwl+A2jbSLgYJwPzupEyZXiYm09KbbA2p4jd1cIkDRGNKV4Y7dvVFxMvUYe/qx7Il1B29mcLY2oMpp8ns9sdd+f6xcucB10ziLVnGvz0QDatXu3DuMODWWHz19cTplq49cSBonqhGhS2KfPREqE8MtsSaoDthFjZCJHUboUSarj3QoASsj0fxGIB/u/djsKAzE5jo+EOTzuz3woUMOb/nbEZ5w+dkKFDCY5n52iItnzuEchQAnIb5p6fjHYUAQL2dMWBkPnfChQg6n3RYPO6hChQwiX8faYTfu9yoUKESwcx1+wxA7zuo+0QoUAdR74sq29fvjsKAV1jb874kV898KFASNWXzvhqsuv4woUMHymfUPfDpjmwoUIzBzD0Rx/L53GFChBXhQoUAf/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data:image/jpeg;base64,/9j/4AAQSkZJRgABAQAAAQABAAD/2wCEAAkGBhQSERQUEhQVFRUUFxQUFRcXGBcVFRUXFRUVFRQVFBQXHCYeFxkjGhUWHy8gIycpLCwsFR4xNTAqNSYrLCkBCQoKDgwOGg8PGikcHCQpKSkpLCkpLCksKSwsLCwsKSkpLCkpLCwsKSksLCkpKSwpKSksKSksLCwpKSwpLCwwKf/AABEIAOEA4QMBIgACEQEDEQH/xAAcAAABBQEBAQAAAAAAAAAAAAAFAAIDBAYBBwj/xABQEAABAgMEBQYKBgcGBAcAAAABAgMABBEFEiExBhNBUWEiMnGBkaEHFCNCUmKxwdHwFTNygpKiQ1NjssLh8SRzg6Oz0hYlk8MXNDVUZHS0/8QAGQEAAwEBAQAAAAAAAAAAAAAAAAECAwQF/8QAKBEBAQACAQQDAAEDBQAAAAAAAAECEQMSITFBBBNRYTJS8CJCcZGh/9oADAMBAAIRAxEAPwCZEOhiYlIjyXeZCTDrsICECpEZVjEpERqEANMPEMQMYkpAZEQqx2sJMBFe3xyH0jixACUIjMSoMJYrAEdI4MIcI6IZuUhpiQQiICMOccVDjDiIDRphKTDrsIwEjCYaRDgI6qKDghERwQimEEcKOqEKkEM66IUcuwoNBMmHVhqTD4ROFUIKjt2GqTCDilR2kK7DkiAzQmJAIsIs5ZHNPXQe2GOS6k5g+0d0B9NRAR1SYV2sEZayicV4cBn17oBjjcvAckx1UGvo5v0e8xG5ZaTlUd8Nd4cgekcrBBdkr2UPd7YSbIWTjQdcJPRl+Ba0w9Ag61ZSBmLx7O4RJ9Ft+jToJgX9WTPUh1IMO2KDzVEdOMU1WS4DkD0Ee+Gi4ZRQKIUFGbIOazTgPjFsWY36PeYDnFlQEmOXYLv2KPMPUfjA4sKrdoa7tsPScsLPMV1JhuyCBspynN7xXsirqCDShrupj2Q02WK4jsSrRDKQaBghVhFMdpAHI7HI7AEt2HDCHx2kQDTFiSktYccEjM+4cYjCIK2eoJaqTtPuhr45vLRrtmIpgKca17YfJSiEY5q37ujdDPpJOUTloLFU9kTLvw6uiTuepwREXBFRx0g0OBiBT5hbaaEUXAagCvRD1TQgXRz0V/hPwiu8+oZ4dMK05PwXVOCI/pCAipnjDC8dgMTtemgFoQjPxnTNHbEiXleir8J+EPdLQ4Z3jHROcYBeN7+zbDhOiDYsHhO8YcZ7jGf8eiaVvucxJPHzR0qyh7pdIv43xiVt/jFJNnU5zgHACvfhC1KdjmPEfAw4VEw+I4XYoNyyyaVFN9cPjF9tgJzNTv8AhFd0nlVBUwxqZSTgrH5wgTa86SaJyGfEwObQutagdpMG76K2Tyv2o0A4abaHtz9kUFJiZ50qNVYnKI1CL24ctb7IzDaRJSOEQyNpHIfChBPdhCHVhARIcELMU2dMdMNhCdjPFtxJ4GCdnzBQOERSbdanqi0Goi9r2d3Flcse58xaTZFCkHp90U/pcJ5iQOgU74kfYrFFUrB1VpJE4thVcT7YuomkOi6sA9OY6DApMvEgahSncZ6F02S3TkgD54xGqXbTzjXhWB5fXviq64o5mK62c4xJdoIRzEgcdvacYrm2Vbz2mKGrMLVRO2vSJi0woUWAr7Qr7coeGZc5pp0EwKDUO1MGx0wUpLpxuA9PK7soa/a9RRPVuHVA8MRKlqDY0ieeUdsV1KMXtTDTLwH2Ry02sZRfS+tQxMQNMxbQiDabFV1iK7Kt8E1NxSmW7qgd/wAmLxc3PNzaJaYYInJiKsVtyo44YdHDFbBtY5ElIUGwmhxMKsdMSRphh3xMkQXktHQpvWP1DWxNbqnTiQCrzEChJOeBOAFTfHh1VOWWoglki6KYjfv3mJaRkZ216OHxeiGxgkJHJViSVlKsqkkiuITdGwxK1bU0EBZSktk3QtSSEk7kmovZHKNb8XLzG+HzMNasadQiJTUAUaVL2tpV0KKT31iQ6WACpaI++P8AbGV+PyfjafK4r7GNVHCiKLtu3AgrZdQHKFFRS9WhwqMecMt4h3082FXVBaSBUggVA6CYi8HJ+NJ8jj/VstxEpiI/p1j0j+E+6ELbZ9I/hV8In6c/yq+/j/ujvi8c8Xhpt1j0j+Ffwjh0gl9qyPuL+EH05/lH3cf90ShiHBmKa9JpcbVnoR/uUIiVpayMkuHqQP4zDnByfib8jin+6CYZjurgQdL0bGlfjSPYkxccn5jkASq06w0ReCxeVSoAqE1NIufG5PxF+Vxfq5q4WrikhmecCSlASFlQT9Wmqk1qjlEkLwPJNDgdxitPsvtpvOzF0HmhKlVWMalNEpSQFC6oEgpOYyrpPi5e6zvzMPUozqqZ4Djh7YrPWuyjNwH7NVd4w74bYfg6fmaOPqLKDiARV1XGiuaPtY8IraZ6IJkltlsrUhxJxWQohaTiMABiCDlsMa4/Ex3q1hl82+ojd0lK1BDDZUpRoL207KJHxgY/aDusq7UFBKVJpS7QkKF3fnhwg34PLNDs5yhVKG3FEbDeGrA7Fnsh+l0gHFPOt1K2HNTMb1Upq3+OBCVcQDtjox4sMbqRzZ82efmmvslCrp4EEZKSRVKknaCMR/KIrsFdGW/HJQtYa+VwQfSbUTdQTuBCk8KJ3wOUihocDkQcCDtB644eXi6L/DbDPqiCkIw5aY5SMllWFCux2ALBhUhwTEstLlxaUJGKiAOv3beqHO5Cujdjh1RccwbbxNcASMaE7gMTA7TjSFTqtQ0DjRKgBiEmlG6DG8rAqGwXU+lBzSS0xLMoYZF5VQhIpUrcwNSNoTeSojapSB6UXND9DRLDWvct9VSScblcwDtUa4q6ev0OPCYzu5M8t0I0W8HISA7NipzDWwcXTtPq5b6xmdNNIBMv8j6loFDQGAI85dOJGHBI3xufCJb2pY1KDRbwINM0tjnngTzR0ndA7QnQYC6/MJxwLbZHN3LWN+4bMzjltL7qAjRfwduPgOTBLbZxCR9Ysca8wd/RnBvSWwmb0pIstpQl5zWPXecWmRU31Zmp3nMRuoyVjTCXZqcnVnybQMu0dlxoX3lDgVe+Fu0BtqN+NW0w0OZKpC1DYCPKe0tDqioh1UxMvPJKSXXVpllZ3VygolpdfNdQtZpxrDNG5pSZaen1fWvqLbW++s4AfeWkf4cV1NFkIaaTVxy6kISaqbm5RzV60V81aQSd9TlD0BiYm5UBS3UJDE22o0uJLjT6OQ4gACoJw4BSNlYgl7BfmkpIl2WElvVLW4gBTmIKXUNAC4vM479tBGh0f0SDay+/RyYWSsqoLqCcw2Mq+t2UjSROwx6fBu0qpedWsk3jcS20itAKhKU4Zb48vtuXbTMOpaHISpSU1NcAopGJ35x7zPTOrbWs5ISpX4QT7o+fnFYkn5pnFYioizGks3QBx2VdmXaoSlpa2k5KWUpJCiDzUYYbTXYMzuhuhCbompwAIAvoQqlKAVDjoOQGxJ6TujtrWu9aj/i0vVLFarViKpBxW5w3I2mlfVdv4S3pe0H7GZcGSEsOUG4p1SgB9/uh0/Ma+yZZ8gKLKmlLCq0Nw6lwGmOOdRjF7RaT1tmuyqs2zMSxrsNSQfzg9UCvB15eSmZZWdVCh2a1JHcpJiTWg5S9UghVAvWHkuDNAeWMA5QAtzCcFUANFCItDbKE2+ucdBUhCrrIWBUlNKOLpgpQF0V2qqfNECZqbPiScLrhGopjyjW65cO5VOW0cKkLFK1PpFj2cJdhtoeYkA8VZqPWok9cFC5SAemdmB+UcRheSNYitBykAkDHeKjrjzvSfSGb17rSn10QtaaJogUrycE02UzrGdU8Tiok+2CYa7jb0XwVSXIfePnKQ2OhAvK71j8Md0Ta8YRNupAJVMOLSk81aHEi80r1VJoOkJOyCRbMhZNMlpap/iu59il90UPBWvyb6PRWg9RSUj9yD+Qz8or6PnkLBOocyJzLSyAoL9ZtQFRnyOMabTGxqHXoGdA505BXXgIn0u0fDqVIA+sJW0diX6YprsS6kEfaFc1Q7Q60BMyercxU1VlwHMgCiCeN3DpSYjkx6ovDLVYlaY4U0MXLTkS04tB800B3jNJ6xSKik4R5tmuzsl2bChtIUILlYM6OsKCy6KeTFBXJS3AUITwFTUnYBAcCkXJue1ci4BgVGgO284A33NqUemNeGbyZ8l1iPaKWYHnDOLqoYolr2YbBNXj6y1FSvvHhGsccCQSTQAEknYBiTHlNk+EGbbCGwht0CiUpCSF0GASm5nQerGh0w0gX4gjWILDkwq4pBN5SUAkrOzMAYYc+kejY5EFg2f4/Nrm3QdUggNpORu1uDoTzj6yumN/SMno/pfIIaQ0h3VhIAGsBRU7SVc2pNTntjRylptOirbiFj1VJV7DBQHaX2z4tKuLHOIuI331A0PUKnqjPW814lYyWclLCGzxU4b735QsdQibShXjFoykt5qDrVjYc1UP3WyPvwP8ACI7rpyVlRwUel1dwdgQr8UEgQ2mfF5OQZqErF6bNR56ElxCSPWWsJ6o0+itjGq5t9ID7/KpT6tBpdSONKV6AN8DZmR8atRSKeSl0NBe7Cq0o6ytPUgxtoLQF6R20JSXU7QKIKUpSTdqVEDOhyxOWyMG54V3/ADWWh0lR94gx4VZmjDKPScKj91BHtWI8xu/0h44zRWtJaXhAmn21tq1QSsFJCUkGhzAJUTvgnoLodeAmpoANp5TaVUAVTHWLr5gzFc88gKx6EaGaykxMgBkcpKTk5Tar9mM/Wpuz7pnpap8XGqiXvFN7LWqSASPsiow6Cdgh/wAQGaZaXmaVqWa6qoGFbzqq4YZ0rkOs7KbnRLR8SkuEmmsVynSNqvRB3JGA6ztjDeDix9dMl5Q5LABT9tVbvYLx6bseqxOXbscZmwDq56fa2FTT6R/eIos/iAjO6Lnxe2Jlk4Bwu0HEkPI/KVdsaJ1Vy10bNbKqHSUOXvZ7IzOmCvF7Xl3tiyyT1K1S/wAtO2CBybk6WiJflUXNomAPMKbusrd2KHKFRsruEemxlrWs4/Skm6BgUPJUeKELIr+M9kamFkHkvhHlLk6pWx1CF9aaoP7oihoZZfjE42mnJR5VfQ2QQD0ruDorGl8LTH/l10/WIP5SPfF7wZWPqpZUwvAv4gnY0it3tJUropF7/wBJe02mYEw61JhV0lK3a7NYEq1CFHcSFnoTxgN4MHymYebIIJbBIOYLa7qgeIKz3xXsq1FTczOXcC8UrllHzXZaq2U14pFSOnfF+TUlNpy8wjktzralDg4UHWIPG8lBpvUYXrRtzPSocQpBNKjAjNJBqlQ4ggEcRGEctDxKc16k8iYQ4l1Kdkw0eUBuqrEE/rSY9BJjF6dWdeaepsCZlPS3Rp7/AC1IMRPwwAzxmWi8vna1xBA2JIS42BwF5SeoRUTujmj4vS8wB5i2l9Sg4j23I4tVDHD8jHWbq4rvE67Cjt6FHO1WQiIdJXKMMoTjfWpVBmShNwU63BExVFqTlQ5OSKTiEpcdP3aKHelMdPxv6mHL4EW5dNkSWuLYcmHClKjWgClVIQFZhCQDlme7PadWup9MmVgBSmA6oCtAXDsB4AQc8K81WVaSk1vOqyx5jawesFQEZfToBM1c2NNMNjqbB98d8793NQJhhS1hCElSlG6AMSTuEejaP+DBICVzRvKwOrSaAbaKWMVHooOJi94PtFgw0H3E+WdFRX9Gg4hI3EjE9Q2RRs7Sh6ZtMNFd1ptbwCEil4NhaQXFZqxANMBwwh278FpcsZF+15pZH1aAgcKhtI7kq7YDoXrrfO5tVB/hM/7q9sHtEMZ20VftUp7FOj3QA0LGsteZXuMyr/NuDuMLZt/Z1lpZU6pNSXnC6onOpAAHQAMOuL0eQ+EaZV4+sAkXUNjAn0a4Y+tGdTab4yecFP2ix74Jjsttp4V5irzCNgQpR+8oD/tmK+g+h/jB17woyOak4ayn8G/fllWKOiujztoPBb61rabpfUpSlEjNLSSo1FakncDxEaTS7SEqUmRlAKkhtV3ADYGhTJI87opvivHYGW7a5n3Vykuq6y2ha3Fj9IEYUSNqa0A2HPIYhNKkDxGzCgAAtLrTAXihoqrxJBjT2bYSJSalmU4lTExrF7VqJbqTwwoBsEZy2mb1jSav1a1oPQdck/uiFKbaeD+zdVJNna7V0/ewR+UJ7Y0kYTR/wmMFCUPp1BSAkEAqaoKAUIxT1inGNhJWq08KtOtuD1FJV3A4RN2IAW+btpyCt4fR2o/nAXwwy3k5dwZhTjf4khQ7Cg9sG9LjdmLPXumLn/Uuj3RU8KrN6RB9B1s/iCkfxCCXvAMWlpGlmURMqQV3g2QE0zcSDUk5DHvjHznhTeODTKEcVEuHsF0e2Ls27rLAQdqW2R1tupQfZHmoMVjJSrRfSEzab7TDjlQpVaJSEpQkA314Y1Ca5ndG706tMS0mGm+SXBqkAbEJAvdV2ifvQL8Ftj3W1zKhi55NHBCTyj1qFPuRm9LLcM1MOXBVFUsIVmEpvE1B2Fak16E9MHmm0dl2KWbKQ8keVQsTo3kJ83rZ/eivpFKpXLzKU4hpbc8xxZmPrQOAVrFdkegoZASEU5IF2nqgUp2Rg7NapqW15JXN2W5XalQLjFepIHXEynoCs3TqaZFAsOAbHReIHBVQrtJg5ZNszM64lTqEJlzfYJSkipeQUUBJNaKCa0wFRtjJ6K2GZmYQ0qt0C84RsSjBVNxJwH2uEerWg2ltlKUJCUoWxdSBQAJebwAgysngSWvOdEVXW50Kxo22n7xdup/NCcAi5ZgSj6QJ86Y1aBvLbjjpA6BQxSI2Rx/KveOjh8OXxHIbchRyN09+C9hOf2mWVu8Ya61IDif3FdkB7sTy08GqLPmKQ7/0zVVeBQVp+9G3DlrJnnOwdb9nuKnZkAKKG3davHkoS6pJvUOFSFDLE0O6L1oSPjNtrbVzS8m8PUbaQojoITTri9YNn0+k5YGpugNnOqQlwskcKFvtiWzqG29YMn5cPI3ctpIr+VUejLpyaajSHS5uSU2HELUHLxqmhu3CkYgkel3Rg/B25ftG96SX1fiNf4oF6SaTPTim0ONoStorRyCrFSlBJBCiacpFOuNtZWjSJGZlCkkrWl9DiiagrDQWLoyA5K4J2ncXutaD/Xz5/wDkfxuwG8FqL0xNr6B+Nxav4YMaHcman07delXUpTpHtgN4J18ub6Wva7C32v8AwNAPhBXW0X+AbH+U2YDWTZy5h1DSMVLNBuHE8AASeAgpp8f+YTHEtf6TcazQuzESUqubfHKWmo3hB5oHrLND0XRsMXvUTruuaQWkizpVEuwfKKFAdoB5zqvWJrTr2JpFPQGSbU+paKqDCAL5BGsderfWAcboQkJTXYSdsULAC5p5yaVLmYcUaN3+RLNAYXipQN8jAAJBIArtjQaGPqL09fUhS9cgqKOZigiiakmgukdUTbqKkXp4/wDM5X+5mPamMstN6xnkn9DMLH+cD7HI01pKpaUmd7cyOxIVGfYSPEbVRsQ++eilw/wwpew085rBCxtF5iaVVhGANC4eSlPC+cCeAqYN6B6HpmiXnj5JCroSMC4qgJBOxIBFaYmtI9XaQlCQlICUpFAAAAAMgAMhF5Z6KY7eY2zoy7JIYecfKyH2+QCooTSq61UcTyaZDONh4REVs5/hqyOFHUfzgd4UV/2RB3Oj/Tdghpuu9Z0wd6Eq/OgxG96p6Z2znL2j6+BcHZMg+yMNZ8mp91DSOc4UpG4eko8AKnqjZWSulgOn13P/ANCBEvg1sYNoXOu0SKKDRPmoH1jnQaUHAK3xW9SlrY5pXPCUlG5Vit90BlsJFV3QKLUAMSo5dKjujEWp5NtoA0Q06mrbfKZbIBUda9k7MEJqaVAAIFMBBbxozUyp9d8hwFDDDZ8s40DTlKH1LZNaqNCaqAwirb/lGVNjlqZF7Uy4/ssqgc8uL/SOXb2OOOUKdjeqKXGGtI3H5ynmP2dNDpUtCFwf0etTXSrLm0oAV9pPJX3g9sALU5UzMp9NdltfieCj3JMRPKkugcolBnFed4w41xCW1Ejtv9wg9aK6hI9JxkdjiVn8qFdkeb6L6VJYm3tYaNPrWVH0VX1FKzTZyiD0jdGu0ltNKWiq+kC4opUDUXnaMtlNK3qBxxWFeYYMvJzwzzSvJNKObpfmT/juAI/Ig/ihi1AGGTs1y8ElASlCEoPOQhCQlCVDYqmJGwqI2RXU/WODmy3k6cMdRa1iY7FHWwoyWnUqEh0ggg4g1G3Lgc4qFwxwuw9aIVsh0tvF6SSkuBNHZRRIqmoN6WVtRgCE+blQ5RXs3SBrxqSKrzSmS+w4HOTcaXe1F5RpzQq6a0yiqxIa5xIQvVu/oziAVDZeGKTnQxxOmAV5OeYbmgmqQuidYKGmDgzHWOmPS48uqbcmc1TdK5cM2hrE0Lbim5hJFCkhSgV0IwPLSo9celaQKoGnP1Uw0on1XFFhfc6Y8+XYFnv01EyqWUQFBt7FNFYggqIND9swan5e1AwpvyE02tBReTyFjCgUCSkEjA7coq+igrLr1VruJ2TDCVjitvA9yF9sBdDTqLVnGNitYU/dcvp/KsxUtvSlevlHnpSYYWws6wlJU2ttYo4EqoMcCQOJgPbOlLf0gJqUWeUihvJulKy2po4HA4BJ3VhyFtoXrITOWw6ec01qy7uKkJCNX1qSR0JVFvSeYcnZpMoym+hnlvcoISTkQpWNAK3cATUqoMIGy9vM2fIhLTqHZl83lFBv3FEUqpQ9EYCuaiTlWKljSvkyEpmJm/ynAirEvWmTr6uUsCp3CpO+sAaiZmW6ht95T6gABKSiVasAYBKgg1UBl5RSU8I7Y7imZ4pW0mXTNNDVthSTdLGFCEgJSSgk0FemBTE9dGqDyWh/7ezmy44eC36EA8a7YdaMiEt3ktNyakqS4h2ZdvzK1oqUigqo1rQgq25QjaK3V0m5BX7R1v8AG1gO4wKZbwtho7SpfU4y4r3Qp+2kvsSzwBStqal9YgghTaiSlQIOIBvYbwYnk0g2hPtHJxqXPSNWps/vQp4F7sNofpkuTVQ1Wys1WgUqDgL6K7aAYbQNlAR65I2m282HGlBaFZEd4IzBG0HER8+INB0QSsTSV2UXeZVnS8hWKFgZXk79xGI7o0yw2mZaek+FFf8AYk/3yP8ATdi9pA5WynP/AKyD+VBjFaVacNTclcAUh0OIUUHFNAhwEpWM8xnQ47Y2GkKCmzXUUxEvdpt5KEg07D2RnqzSvO2V0ccM1LNSKDRJW49MqHmth2qGwdilKHs4wX0stVClJkW16ppATrikXjRNLku0gYrWaDDorkYCWRbqJOzhqikzMwpZzBKAFKSla/RATSgOZUTDJG2pdhFEu0WeeWklybdJreKplwBtlJ3N3jxJitd9kL6ug1IQplJFfF2yFTbwA50y7ky3TecN0RqeSUEUaLSDikEps9pX7VfPnHeAzPbFJh51xBS3KOlKjXV0U2yo+lMPKN+YPAlKYvNWDOroo6lpScErKitTY9FhDYLbI4por1oA5oza4knFS7xUlpwhbS3BcIJFPKIqS2FBINFUIoCcDDpm00h5168LvjDzoJIooSUqG2wk15VXnhSmdIqTdmyzdRMz6TvbbSjDImiRfIUSMVUCjtJigbfs9j6iVU+oZKe5o21AVWnUkQve4fgHsewX5mmqQSnIuK5LfE3zn1VMHJOVZllUbUJiYTiXKeQl9lUjz3Kmg4nZlHZSdmLRwdcLTSlhCUN8hNxA1jylE1KkpSUJFTS86MMIrNpDTeqQapvKWTtVsRWm5FOtSonkz1FYY7qa8Ccak51OZrnU74YoRGFmEtUed5dZ1eMKIamFCDgUYaswi7uzhl+LCRpZBBBxBBByIINRSL2i+j7bzq9bilIBCa0vEkgXiMaCmQ3iBoJPCLElPqZWFoOIwIOShtBjTj5Omoyw6oJW7YjQeaQ5VLSVFsKSaXGX1FTShWoo08paCCOa4jfFO2dGJmQBcZeWWhzlIKm1o4uJBoR6ww30jSPrROMYYkAihwIvCi21HYFDI7CEq82JNHLW1jamHuU40LirwprG8UhRG+nJUNhBjrmXbs5unuyn/FlpS4F9S7poQXGwQocF3ReBG28YYrwhFf10rKu8SjHKm2sFmNMBZ7bssQpamXFIaqaJ1R5Td85mlaUGymUYi1rfemnLyzU5JSBQY5BCR/MnfFzv6TR1Wk0gv6yzkJ4turb7kgRO3aFkqFC3Nt1zAcUpP75r2RQsnwezL1CsBhO9yt+nBoY/iKY2dneDqUbAvhbytpUopT1IRTvJgtxgktB2ZyRSKM2jOsD0arKR1BMcl2JZBJatYoJzUWxf/GaK74tac6Ny7UmtbDKELSpvlJrWhN0jEnaUxW0gseWSuz1JZQlt1QS5SoCgsMkEkGuSlHPZCllPuicsZlRKhazd5VLxUnFd0hSb6i5VVCAca0pFpJIdLv0wxrVJCCq4ipSlV4Dn0z90dtbwYt0JlllKvQcIUk8AvNPXXqzgJYGh6ZkLGs1brSrrjamySMSAQQveCDhgR0Ve5Z5LunVonKkkqtOXxx5KU7eGshv/AA1Z6edaV77LdfYVQQ/8MQASqZSAMSdWQAN5JcoOuM5acvJNclpx2YXvF1toddFKX1EDjBLv2PAp9H2SnOZmFfZQR7Wo65aVkpP1c08d6lBP8aTAOytGn5k+Tbon01YIH3zn0JqeEbWy/B5LtC9MKLpAqRilsAYnLlKwrtHRBbIJug6dKZNA8jZyVU2uKv06QUq2cYS/CRMJTVqWZZRsUG13fxApT3RNLTmqsmYcACfGXV3UpwASpSUFIA2XUOCNlZLFyWaaVQgNIQoHFJ5IvBQOYqThE2yej1Xmz+ns6utX7v2UoT33a98Rt2ZOzeJD7oO1xSgjqU4QnsifRNKBPLdSQlhkurvKPJCDfQ0KnabwptNDGhmLcmJ4lEnVpmt1cwuoKqZhG3qGO8pirfwaZSdsIMKDZWlbxNAyyC4UnctVAAfVAJ30zjRWTogGUa6aSlaxTVsVFy+cEBw5KxzGQFSa0wP2LYLMonkCqyOU4ql47+CU8B11zgfa1rJUquaU1CRvqMVEcQaY+ZUeeoCbmqYoZiY1bRF68pwUKsiUKJWpRGwurUpZGxJQNkCNfDn3iskqxJqScduPviAJMcWeXVXRhNJkux1TkRKMMxjPS0sKIoUGgV3HP3xxSemI7pp81zh6iOMPQNKjC6THCcYYYNBZlrQU0byFEH28CNoi+9bgWoOijb7dTeAJbcFACFAYpBAocxgMQQICLSDt7NsRrVTpx7Y0xzuKbjKr2opU3Oqupop1aQlNagVSkDlDAigre3CsejaO6NtSiQUgLdpynCMeIQPMT0YnbHn7MyAsLFUOJqQ4jkqBOBrsOBOYMG5bSqZSM2nh6wLaj95HJPZG/wBss14Z/TfXd6CHo7roxzWnSR9aw8jeUXXU9xCu6LTOnEor9ME8FpWj2pp3w538JuNnmCukyb8nMJ/ZqUOlHlB+7GWtl2/ZMq4MS0Wvypca/eAjRN22wvAPNKBqDRxGIOBwrujMWWgrs2ZlziplTqaZ1ukOp7VBUVNosegGYriMjj24x57N6SplrSmnEi9VOrug0BWAzUqOwBSF1zNemsKa04uyzLUvVb62m0m6CrVkJCcAOc5hgNmZ3GCw9BFGi5uo26sc47fKL2dAx4iKk13pXv4U3ZuctJdMSkHmjktIrkSTt4mp3VjU2JoOyzynqPL3H6sfdPP6VYerBdgobSEoCUpGQGAH8+MNdtJCectA6VpHtMTcre0OY+xLX92A3AbgNkBtMLS1cm7TNYDQ6Vmhpxu3oid0ll05zDI/xEn2Exn7Z0iYeelwFFbTai8u4haryk0DaMt9SdlDCitfi5acl/6fJej5R0Dcgcs9ZLvbC0v0oUomVlqrdXVLhRUlIPOQmnnHafNHEmmetK2X3JhxxpKkBaQ0lRIS4lsUvXc7ilGprQkV4xLIT7rKLrKWWQecoJU64ripayAei7TgIVzxntU4c74gpYOhNEgzJqAbwZSeTWlKuKHOPAYZ4mtI0M1b7DICC4hJAoltHKUANiW0AkdgEYeZmVufWvOLG69dR+BFBELbiUiiAAOGH9Yi8sv8tZ8e4/1XTQWppQpwXUJKEnO9QrXuFwVCU9JNd2dRCVEbczU1JJJOJJJxJ4mKyV1Nce6LCSa7DGVytPUnhZM0BnD0PiuGUVqE50+coeGyNgiDWQsGO1HCK9I7rIAlqOEdhl/p7IUAQqNQKnPLZENBxr74eWzt+fn5rDdUQR/U47eEAMUq7sJOOHSDT+kcCq7AN+0f1+EPfayrx25bPh2RGhvhTLuxwMMI1ObsN2fviF4nDE09/DuidxHR841xiIt45fO2AlQphX1JxBodo39USlPxiNTZhjwlbtUedhxGXTFhM0lWRB74GuSxMQrkcagkfOEHRPTWc1nnuKLl2zmhB6h7ojMi1+rT3j2GBxU4nJRPSK98N8fWMwO2kHTl6q/t475n/giJBoeZ3qHvheJNegO1R9pgYbWPonuhfTHqqh9PIOri/j/oS8QZ/Vp7IemVaGTaPwj3iBYtf1Vdn844q1FegruELpz/AMp/ZxT8GQUjIJHQAPZDzMQDRNrVsA6TWHltw5qI6MIPrvsvvxngVcnAMyIj8aJyii3JUzxPbFxDfTSH0SM8ufK+OxwSTmfnoiRMtTEGkPaRTftiUIgZd7d01lJONcol6zHUo3ZRK0yRj/KFTcQndDkuGJwkUpQ9VT7I4lof127oRobxMTNE7vZEyUgbuinRtpEiRXGlez4QghvfNR8IUWqjf3fyhQEqrPAdtP5nMbYiu1/lwArljFi5wPzX+UNUMMcjXbgaZZfOMAVVS/z7+zhCLHw248e+LARsp8dm+HhJ2V3fJ7IAoqbHz24xGGcNvwi+W67d9M9tN2EMWDl8/CGFPxfdv3jp94iJTWOXdTuEEdVjt+fkdsMUztp87cYYDwOFI54vhF9Mv37I6pj5EGwFmSERuSe4UHznBXU8I4ZfhD2WgNUlXZHU2fw4wfTLDDADt6znwh4lsKkb6dXtzh7LQEJPhHfEAaez+sHDJ7qcYYmRMHUNBKLPpiPnfFlqW3j5+EETJ/Pz0R0S5G7u+RBsaU1Sghwl+A2jbSLgYJwPzupEyZXiYm09KbbA2p4jd1cIkDRGNKV4Y7dvVFxMvUYe/qx7Il1B29mcLY2oMpp8ns9sdd+f6xcucB10ziLVnGvz0QDatXu3DuMODWWHz19cTplq49cSBonqhGhS2KfPREqE8MtsSaoDthFjZCJHUboUSarj3QoASsj0fxGIB/u/djsKAzE5jo+EOTzuz3woUMOb/nbEZ5w+dkKFDCY5n52iItnzuEchQAnIb5p6fjHYUAQL2dMWBkPnfChQg6n3RYPO6hChQwiX8faYTfu9yoUKESwcx1+wxA7zuo+0QoUAdR74sq29fvjsKAV1jb874kV898KFASNWXzvhqsuv4woUMHymfUPfDpjmwoUIzBzD0Rx/L53GFChBXhQoUAf/2Q=="/>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2" name="Picture 12" descr="http://t1.gstatic.com/images?q=tbn:ANd9GcSO-LHQt7AACJIJRFTrMiT7n-5QrQSvIm8cbkGkNiXGhooDBHouK1U2syBO"/>
          <p:cNvPicPr>
            <a:picLocks noChangeAspect="1" noChangeArrowheads="1"/>
          </p:cNvPicPr>
          <p:nvPr/>
        </p:nvPicPr>
        <p:blipFill>
          <a:blip r:embed="rId4" cstate="print"/>
          <a:srcRect/>
          <a:stretch>
            <a:fillRect/>
          </a:stretch>
        </p:blipFill>
        <p:spPr bwMode="auto">
          <a:xfrm>
            <a:off x="3657600" y="4343400"/>
            <a:ext cx="2143125" cy="2143125"/>
          </a:xfrm>
          <a:prstGeom prst="rect">
            <a:avLst/>
          </a:prstGeom>
          <a:noFill/>
        </p:spPr>
      </p:pic>
      <p:pic>
        <p:nvPicPr>
          <p:cNvPr id="30734" name="Picture 14" descr="http://su.artstudiosonline.com/c1476i0070410300.jpg"/>
          <p:cNvPicPr>
            <a:picLocks noChangeAspect="1" noChangeArrowheads="1"/>
          </p:cNvPicPr>
          <p:nvPr/>
        </p:nvPicPr>
        <p:blipFill>
          <a:blip r:embed="rId5" cstate="print"/>
          <a:srcRect/>
          <a:stretch>
            <a:fillRect/>
          </a:stretch>
        </p:blipFill>
        <p:spPr bwMode="auto">
          <a:xfrm>
            <a:off x="228600" y="1295400"/>
            <a:ext cx="2857500" cy="2514600"/>
          </a:xfrm>
          <a:prstGeom prst="rect">
            <a:avLst/>
          </a:prstGeom>
          <a:noFill/>
        </p:spPr>
      </p:pic>
      <p:pic>
        <p:nvPicPr>
          <p:cNvPr id="30736" name="Picture 16" descr="https://encrypted-tbn3.google.com/images?q=tbn:ANd9GcTb9XilwQe_1Eq806fh5P5PEu5_jOdwX0dGzbGzhNPhEsL48n-w"/>
          <p:cNvPicPr>
            <a:picLocks noChangeAspect="1" noChangeArrowheads="1"/>
          </p:cNvPicPr>
          <p:nvPr/>
        </p:nvPicPr>
        <p:blipFill>
          <a:blip r:embed="rId6" cstate="print"/>
          <a:srcRect/>
          <a:stretch>
            <a:fillRect/>
          </a:stretch>
        </p:blipFill>
        <p:spPr bwMode="auto">
          <a:xfrm>
            <a:off x="6400800" y="4343400"/>
            <a:ext cx="2047875" cy="2228850"/>
          </a:xfrm>
          <a:prstGeom prst="rect">
            <a:avLst/>
          </a:prstGeom>
          <a:noFill/>
        </p:spPr>
      </p:pic>
      <p:pic>
        <p:nvPicPr>
          <p:cNvPr id="30738" name="Picture 18" descr="http://www.pueblopottery.net/images/april2005/JSpot3b.jpg"/>
          <p:cNvPicPr>
            <a:picLocks noChangeAspect="1" noChangeArrowheads="1"/>
          </p:cNvPicPr>
          <p:nvPr/>
        </p:nvPicPr>
        <p:blipFill>
          <a:blip r:embed="rId7" cstate="print"/>
          <a:srcRect/>
          <a:stretch>
            <a:fillRect/>
          </a:stretch>
        </p:blipFill>
        <p:spPr bwMode="auto">
          <a:xfrm>
            <a:off x="3505200" y="1600200"/>
            <a:ext cx="1524000" cy="2336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304</Words>
  <Application>Microsoft Office PowerPoint</Application>
  <PresentationFormat>On-screen Show (4:3)</PresentationFormat>
  <Paragraphs>25</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Native American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Wagner</dc:creator>
  <cp:lastModifiedBy>Mrs. Wagner</cp:lastModifiedBy>
  <cp:revision>12</cp:revision>
  <dcterms:created xsi:type="dcterms:W3CDTF">2012-07-20T16:44:07Z</dcterms:created>
  <dcterms:modified xsi:type="dcterms:W3CDTF">2014-01-30T16:51:43Z</dcterms:modified>
</cp:coreProperties>
</file>