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57" r:id="rId4"/>
    <p:sldId id="262" r:id="rId5"/>
    <p:sldId id="259" r:id="rId6"/>
    <p:sldId id="263" r:id="rId7"/>
    <p:sldId id="264" r:id="rId8"/>
    <p:sldId id="280" r:id="rId9"/>
    <p:sldId id="265" r:id="rId10"/>
    <p:sldId id="279" r:id="rId11"/>
    <p:sldId id="260" r:id="rId12"/>
    <p:sldId id="278" r:id="rId13"/>
    <p:sldId id="258" r:id="rId14"/>
    <p:sldId id="268" r:id="rId15"/>
    <p:sldId id="270" r:id="rId16"/>
    <p:sldId id="271" r:id="rId17"/>
    <p:sldId id="273" r:id="rId18"/>
    <p:sldId id="272" r:id="rId19"/>
    <p:sldId id="266" r:id="rId20"/>
    <p:sldId id="267" r:id="rId21"/>
    <p:sldId id="269" r:id="rId22"/>
    <p:sldId id="274" r:id="rId23"/>
    <p:sldId id="275" r:id="rId24"/>
    <p:sldId id="276" r:id="rId25"/>
    <p:sldId id="27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D09622"/>
    <a:srgbClr val="FFCCCC"/>
    <a:srgbClr val="CC9900"/>
    <a:srgbClr val="2597FF"/>
    <a:srgbClr val="D68B1C"/>
    <a:srgbClr val="609600"/>
    <a:srgbClr val="6CA800"/>
    <a:srgbClr val="EE7D00"/>
    <a:srgbClr val="25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86B80D-0811-426C-BB5A-815B9CF8336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D86EE1-6BC1-4DF7-B4CD-D562BF4D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01A11A-8914-4FE9-A646-600F5A0B556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4F692A-25B7-40F9-9F50-8F1A99A3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8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sconsin" TargetMode="External"/><Relationship Id="rId7" Type="http://schemas.openxmlformats.org/officeDocument/2006/relationships/hyperlink" Target="https://en.wikipedia.org/wiki/Charles_De_Garmo#cite_note-swarthmore.edu-3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ornell_University" TargetMode="External"/><Relationship Id="rId5" Type="http://schemas.openxmlformats.org/officeDocument/2006/relationships/hyperlink" Target="https://en.wikipedia.org/wiki/Swarthmore_College" TargetMode="External"/><Relationship Id="rId4" Type="http://schemas.openxmlformats.org/officeDocument/2006/relationships/hyperlink" Target="https://en.wikipedia.org/wiki/Illinois_State_Universit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been teaching for 14 years, you are</a:t>
            </a:r>
            <a:r>
              <a:rPr lang="en-US" baseline="0" dirty="0" smtClean="0"/>
              <a:t> probably getting ready to ask your millionth question.</a:t>
            </a:r>
          </a:p>
          <a:p>
            <a:r>
              <a:rPr lang="en-US" baseline="0" dirty="0" smtClean="0"/>
              <a:t>The only thing we spend more time doing than questioning is explaining…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692A-25B7-40F9-9F50-8F1A99A3EE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03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6 questions for this text, one at each</a:t>
            </a:r>
            <a:r>
              <a:rPr lang="en-US" baseline="0" dirty="0" smtClean="0"/>
              <a:t> level of Bloom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692A-25B7-40F9-9F50-8F1A99A3EE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GB" dirty="0" smtClean="0"/>
              <a:t>That's the average time teachers allow between posing a question and accepting an answer, throwing it to someone else, or answering it themselves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692A-25B7-40F9-9F50-8F1A99A3EE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692A-25B7-40F9-9F50-8F1A99A3EE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692A-25B7-40F9-9F50-8F1A99A3EE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692A-25B7-40F9-9F50-8F1A99A3EE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3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692A-25B7-40F9-9F50-8F1A99A3EE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https://www.youtube.com/watch?v=u9hauSrihYQ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692A-25B7-40F9-9F50-8F1A99A3EE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14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young children and poor readers tend to focus only on material that will help them</a:t>
            </a:r>
          </a:p>
          <a:p>
            <a:r>
              <a:rPr lang="en-US" dirty="0"/>
              <a:t>answer questions if these are posed before the lesson is presented.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692A-25B7-40F9-9F50-8F1A99A3EE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1911 - De </a:t>
            </a:r>
            <a:r>
              <a:rPr lang="en-US" dirty="0" err="1" smtClean="0"/>
              <a:t>Garmo</a:t>
            </a:r>
            <a:r>
              <a:rPr lang="en-US" dirty="0" smtClean="0"/>
              <a:t> was born in </a:t>
            </a:r>
            <a:r>
              <a:rPr lang="en-US" dirty="0" smtClean="0">
                <a:hlinkClick r:id="rId3" tooltip="Wisconsin"/>
              </a:rPr>
              <a:t>Wisconsin</a:t>
            </a:r>
            <a:r>
              <a:rPr lang="en-US" dirty="0" smtClean="0"/>
              <a:t>. He graduated from </a:t>
            </a:r>
            <a:r>
              <a:rPr lang="en-US" dirty="0" smtClean="0">
                <a:hlinkClick r:id="rId4" tooltip="Illinois State University"/>
              </a:rPr>
              <a:t>Illinois State Normal University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He served as president of </a:t>
            </a:r>
            <a:r>
              <a:rPr lang="en-US" dirty="0" smtClean="0">
                <a:hlinkClick r:id="rId5" tooltip="Swarthmore College"/>
              </a:rPr>
              <a:t>Swarthmore College</a:t>
            </a:r>
            <a:r>
              <a:rPr lang="en-US" dirty="0" smtClean="0"/>
              <a:t> from 1891–1898 and then joined the education faculty at </a:t>
            </a:r>
            <a:r>
              <a:rPr lang="en-US" dirty="0" smtClean="0">
                <a:hlinkClick r:id="rId6" tooltip="Cornell University"/>
              </a:rPr>
              <a:t>Cornell University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7"/>
              </a:rPr>
              <a:t>[3]</a:t>
            </a:r>
            <a:r>
              <a:rPr lang="en-US" baseline="30000" dirty="0" smtClean="0"/>
              <a:t> 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Garmo</a:t>
            </a:r>
            <a:r>
              <a:rPr lang="en-US" dirty="0" smtClean="0"/>
              <a:t> was a prolific author of more than one hundred articles and books about educational theory and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692A-25B7-40F9-9F50-8F1A99A3EE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1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581705"/>
            <a:ext cx="8246070" cy="1527050"/>
          </a:xfrm>
          <a:effectLst>
            <a:outerShdw blurRad="50800" dist="38100" dir="2700000" algn="ctr" rotWithShape="0">
              <a:schemeClr val="tx1">
                <a:alpha val="68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08755"/>
            <a:ext cx="824607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2820" y="4345230"/>
            <a:ext cx="3970330" cy="1374345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Powerful </a:t>
            </a:r>
            <a:br>
              <a:rPr lang="en-US" sz="6000" dirty="0" smtClean="0"/>
            </a:br>
            <a:r>
              <a:rPr lang="en-US" sz="6000" dirty="0" smtClean="0"/>
              <a:t>Questioning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6024985"/>
            <a:ext cx="8246071" cy="610820"/>
          </a:xfrm>
        </p:spPr>
        <p:txBody>
          <a:bodyPr>
            <a:normAutofit/>
          </a:bodyPr>
          <a:lstStyle/>
          <a:p>
            <a:r>
              <a:rPr lang="en-US" dirty="0" smtClean="0"/>
              <a:t>Michelle Wagner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4" y="727701"/>
            <a:ext cx="9000445" cy="868839"/>
          </a:xfrm>
        </p:spPr>
        <p:txBody>
          <a:bodyPr>
            <a:normAutofit/>
          </a:bodyPr>
          <a:lstStyle/>
          <a:p>
            <a:pPr lvl="0"/>
            <a:r>
              <a:rPr lang="en-US" sz="4400" b="1" dirty="0"/>
              <a:t>When a teacher increases wait time: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49245"/>
            <a:ext cx="9144000" cy="488656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More follow-up questions will be asked.</a:t>
            </a:r>
          </a:p>
          <a:p>
            <a:pPr marL="0" lvl="0" indent="0">
              <a:buNone/>
            </a:pPr>
            <a:endParaRPr lang="en-US" sz="3600" dirty="0" smtClean="0"/>
          </a:p>
          <a:p>
            <a:pPr lvl="0"/>
            <a:r>
              <a:rPr lang="en-US" sz="3600" dirty="0" smtClean="0"/>
              <a:t>It’s </a:t>
            </a:r>
            <a:r>
              <a:rPr lang="en-US" sz="3600" dirty="0" smtClean="0"/>
              <a:t>easier to see misconceptions or learning within the minds of the students</a:t>
            </a:r>
            <a:r>
              <a:rPr lang="en-US" sz="3600" dirty="0" smtClean="0"/>
              <a:t>.</a:t>
            </a:r>
          </a:p>
          <a:p>
            <a:pPr marL="0" lvl="0" indent="0">
              <a:buNone/>
            </a:pPr>
            <a:endParaRPr lang="en-US" sz="3600" dirty="0" smtClean="0"/>
          </a:p>
          <a:p>
            <a:pPr lvl="0"/>
            <a:r>
              <a:rPr lang="en-US" sz="3600" dirty="0" smtClean="0"/>
              <a:t>Takes learning to the next level by focusing questions on deepening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8732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waysquestionauthority.files.wordpress.com/2014/02/1507959_827357883957527_1624589288_n-2.jpg?w=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0" y="1291130"/>
            <a:ext cx="9204680" cy="51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2665475"/>
            <a:ext cx="6719018" cy="868839"/>
          </a:xfrm>
        </p:spPr>
        <p:txBody>
          <a:bodyPr>
            <a:noAutofit/>
          </a:bodyPr>
          <a:lstStyle/>
          <a:p>
            <a:pPr algn="ctr"/>
            <a:r>
              <a:rPr lang="en-US" sz="10000" dirty="0" err="1" smtClean="0"/>
              <a:t>Hmmmm</a:t>
            </a:r>
            <a:r>
              <a:rPr lang="en-US" sz="10000" dirty="0" smtClean="0"/>
              <a:t>…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8144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1138425"/>
            <a:ext cx="8229600" cy="532180"/>
          </a:xfrm>
        </p:spPr>
        <p:txBody>
          <a:bodyPr>
            <a:noAutofit/>
          </a:bodyPr>
          <a:lstStyle/>
          <a:p>
            <a:r>
              <a:rPr lang="en-US" sz="4800" dirty="0" smtClean="0"/>
              <a:t>Current Questioning Realities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260" y="2174228"/>
            <a:ext cx="85514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Most of the time students are recalling facts or explaining procedures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Roughly 20% ask students to use a thinking skill </a:t>
            </a:r>
            <a:r>
              <a:rPr lang="en-US" sz="3200" b="1" i="1" dirty="0" smtClean="0">
                <a:solidFill>
                  <a:schemeClr val="bg1"/>
                </a:solidFill>
              </a:rPr>
              <a:t>above</a:t>
            </a:r>
            <a:r>
              <a:rPr lang="en-US" sz="3200" dirty="0" smtClean="0">
                <a:solidFill>
                  <a:schemeClr val="bg1"/>
                </a:solidFill>
              </a:rPr>
              <a:t> the knowledge level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Most teachers </a:t>
            </a:r>
            <a:r>
              <a:rPr lang="en-US" sz="3200" dirty="0" smtClean="0">
                <a:solidFill>
                  <a:schemeClr val="bg1"/>
                </a:solidFill>
              </a:rPr>
              <a:t>believe they are teaching through </a:t>
            </a:r>
            <a:r>
              <a:rPr lang="en-US" sz="3200" b="1" i="1" dirty="0" smtClean="0">
                <a:solidFill>
                  <a:schemeClr val="bg1"/>
                </a:solidFill>
              </a:rPr>
              <a:t>their</a:t>
            </a:r>
            <a:r>
              <a:rPr lang="en-US" sz="3200" dirty="0" smtClean="0">
                <a:solidFill>
                  <a:schemeClr val="bg1"/>
                </a:solidFill>
              </a:rPr>
              <a:t>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50" y="985720"/>
            <a:ext cx="8551480" cy="106893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Cultivators Of Curiosity</a:t>
            </a:r>
            <a:endParaRPr lang="en-US" sz="4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2" y="2207360"/>
            <a:ext cx="65817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85720"/>
            <a:ext cx="8229600" cy="610820"/>
          </a:xfrm>
        </p:spPr>
        <p:txBody>
          <a:bodyPr>
            <a:noAutofit/>
          </a:bodyPr>
          <a:lstStyle/>
          <a:p>
            <a:r>
              <a:rPr lang="en-US" sz="4400" dirty="0" smtClean="0"/>
              <a:t>Show Me The Research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55" y="2054655"/>
            <a:ext cx="8840420" cy="427574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Instruction </a:t>
            </a:r>
            <a:r>
              <a:rPr lang="en-US" sz="3200" dirty="0"/>
              <a:t>which includes </a:t>
            </a:r>
            <a:r>
              <a:rPr lang="en-US" sz="3200" dirty="0" smtClean="0"/>
              <a:t>questioning </a:t>
            </a:r>
            <a:r>
              <a:rPr lang="en-US" sz="3200" b="1" u="sng" dirty="0" smtClean="0"/>
              <a:t>during</a:t>
            </a:r>
            <a:r>
              <a:rPr lang="en-US" sz="3200" dirty="0" smtClean="0"/>
              <a:t> the lesson produces more achievement gains. 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>
                <a:solidFill>
                  <a:srgbClr val="FFC000"/>
                </a:solidFill>
              </a:rPr>
              <a:t>Students </a:t>
            </a:r>
            <a:r>
              <a:rPr lang="en-US" sz="3200" dirty="0">
                <a:solidFill>
                  <a:srgbClr val="FFC000"/>
                </a:solidFill>
              </a:rPr>
              <a:t>perform better on </a:t>
            </a:r>
            <a:r>
              <a:rPr lang="en-US" sz="3200" dirty="0" smtClean="0">
                <a:solidFill>
                  <a:srgbClr val="FFC000"/>
                </a:solidFill>
              </a:rPr>
              <a:t>lower level test questions when previously </a:t>
            </a:r>
            <a:r>
              <a:rPr lang="en-US" sz="3200" dirty="0">
                <a:solidFill>
                  <a:srgbClr val="FFC000"/>
                </a:solidFill>
              </a:rPr>
              <a:t>asked as recitation </a:t>
            </a:r>
            <a:r>
              <a:rPr lang="en-US" sz="3200" dirty="0" smtClean="0">
                <a:solidFill>
                  <a:srgbClr val="FFC000"/>
                </a:solidFill>
              </a:rPr>
              <a:t>questions.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8230" y="6024985"/>
            <a:ext cx="36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Kathleen Cotton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School Improvement Research Series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85720"/>
            <a:ext cx="8229600" cy="610820"/>
          </a:xfrm>
        </p:spPr>
        <p:txBody>
          <a:bodyPr>
            <a:noAutofit/>
          </a:bodyPr>
          <a:lstStyle/>
          <a:p>
            <a:r>
              <a:rPr lang="en-US" sz="4400" dirty="0" smtClean="0"/>
              <a:t>Show Me The Research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55" y="1901950"/>
            <a:ext cx="8840420" cy="4275740"/>
          </a:xfrm>
        </p:spPr>
        <p:txBody>
          <a:bodyPr>
            <a:noAutofit/>
          </a:bodyPr>
          <a:lstStyle/>
          <a:p>
            <a:r>
              <a:rPr lang="en-US" sz="3200" dirty="0" smtClean="0"/>
              <a:t>Lower level questions presented orally result in more learning than requiring written responses. 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>
                <a:solidFill>
                  <a:srgbClr val="FFC000"/>
                </a:solidFill>
              </a:rPr>
              <a:t>Questions </a:t>
            </a:r>
            <a:r>
              <a:rPr lang="en-US" sz="3200" dirty="0">
                <a:solidFill>
                  <a:srgbClr val="FFC000"/>
                </a:solidFill>
              </a:rPr>
              <a:t>which focus student attention on </a:t>
            </a:r>
            <a:r>
              <a:rPr lang="en-US" sz="3200" dirty="0" smtClean="0">
                <a:solidFill>
                  <a:srgbClr val="FFC000"/>
                </a:solidFill>
              </a:rPr>
              <a:t>important, relevant elements of a lesson result in greater comprehension.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8230" y="6024985"/>
            <a:ext cx="36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Kathleen Cotton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School Improvement Research Series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6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85720"/>
            <a:ext cx="8229600" cy="610820"/>
          </a:xfrm>
        </p:spPr>
        <p:txBody>
          <a:bodyPr>
            <a:noAutofit/>
          </a:bodyPr>
          <a:lstStyle/>
          <a:p>
            <a:r>
              <a:rPr lang="en-US" sz="4400" dirty="0" smtClean="0"/>
              <a:t>Show Me The Research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55" y="1749245"/>
            <a:ext cx="8840420" cy="4275740"/>
          </a:xfrm>
        </p:spPr>
        <p:txBody>
          <a:bodyPr>
            <a:noAutofit/>
          </a:bodyPr>
          <a:lstStyle/>
          <a:p>
            <a:r>
              <a:rPr lang="en-US" sz="3200" dirty="0" smtClean="0"/>
              <a:t>Asking </a:t>
            </a:r>
            <a:r>
              <a:rPr lang="en-US" sz="3200" dirty="0"/>
              <a:t>questions frequently during class discussions is positively related to </a:t>
            </a:r>
            <a:r>
              <a:rPr lang="en-US" sz="3200" dirty="0" smtClean="0"/>
              <a:t>learning facts.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>
                <a:solidFill>
                  <a:srgbClr val="FF9E1D"/>
                </a:solidFill>
              </a:rPr>
              <a:t>Older, more interested students need questions posed before a lesson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8230" y="6024985"/>
            <a:ext cx="36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Kathleen Cotton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School Improvement Research Series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443835"/>
            <a:ext cx="8551480" cy="4428445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“</a:t>
            </a:r>
            <a:r>
              <a:rPr lang="en-US" i="1" dirty="0">
                <a:solidFill>
                  <a:srgbClr val="FFFF00"/>
                </a:solidFill>
              </a:rPr>
              <a:t>To question well is to teach well.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  <a:t>In 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</a:rPr>
              <a:t>the skillful use of the question more than anything else lies the fine art of teaching; </a:t>
            </a: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  <a:t>for 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</a:rPr>
              <a:t>in it we have the guide to </a:t>
            </a: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  <a:t>clear 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</a:rPr>
              <a:t>and vivid ideas, </a:t>
            </a: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</a:rPr>
              <a:t>quick spur to imagination, </a:t>
            </a: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</a:rPr>
              <a:t>stimulus to thought, </a:t>
            </a: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</a:rPr>
              <a:t>incentive to </a:t>
            </a:r>
            <a:r>
              <a:rPr lang="en-US" sz="3600" i="1" dirty="0" smtClean="0">
                <a:solidFill>
                  <a:schemeClr val="bg1">
                    <a:lumMod val="95000"/>
                  </a:schemeClr>
                </a:solidFill>
              </a:rPr>
              <a:t>action.”</a:t>
            </a:r>
            <a:endParaRPr lang="en-US" sz="36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6345" y="5872280"/>
            <a:ext cx="3002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C9900"/>
                </a:solidFill>
              </a:rPr>
              <a:t>—Charles </a:t>
            </a:r>
            <a:r>
              <a:rPr lang="en-US" sz="2800" dirty="0" err="1" smtClean="0">
                <a:solidFill>
                  <a:srgbClr val="CC9900"/>
                </a:solidFill>
              </a:rPr>
              <a:t>Degarmo</a:t>
            </a:r>
            <a:endParaRPr lang="en-US" sz="2800" dirty="0">
              <a:solidFill>
                <a:srgbClr val="CC99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17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985720"/>
            <a:ext cx="8229600" cy="532180"/>
          </a:xfrm>
        </p:spPr>
        <p:txBody>
          <a:bodyPr>
            <a:noAutofit/>
          </a:bodyPr>
          <a:lstStyle/>
          <a:p>
            <a:r>
              <a:rPr lang="en-US" sz="4000" dirty="0" smtClean="0"/>
              <a:t>Creating Powerful Questions:</a:t>
            </a:r>
            <a:endParaRPr lang="en-US" sz="4000" dirty="0"/>
          </a:p>
        </p:txBody>
      </p:sp>
      <p:pic>
        <p:nvPicPr>
          <p:cNvPr id="3" name="Picture 2" descr="https://aprimaryschoolteacher.files.wordpress.com/2011/04/blooms-taxonomy-butterfly.jpg?w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1556520"/>
            <a:ext cx="7015280" cy="505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7165" y="5872280"/>
            <a:ext cx="137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Blooming Butterfly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2050" name="Picture 2" descr="http://www.loromedia.com/wp-content/uploads/2014/05/albert-einstein-qu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855" y="0"/>
            <a:ext cx="9254954" cy="69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55" y="833015"/>
            <a:ext cx="8229600" cy="7635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Give It A Try…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670" y="1713189"/>
            <a:ext cx="80933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Little Miss </a:t>
            </a:r>
            <a:r>
              <a:rPr lang="en-US" sz="4000" b="1" dirty="0" err="1">
                <a:solidFill>
                  <a:schemeClr val="bg1"/>
                </a:solidFill>
              </a:rPr>
              <a:t>Muffet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Little Miss </a:t>
            </a:r>
            <a:r>
              <a:rPr lang="en-US" sz="4000" dirty="0" err="1">
                <a:solidFill>
                  <a:schemeClr val="bg1"/>
                </a:solidFill>
              </a:rPr>
              <a:t>Muffet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Sat on a </a:t>
            </a:r>
            <a:r>
              <a:rPr lang="en-US" sz="4000" dirty="0" err="1">
                <a:solidFill>
                  <a:schemeClr val="bg1"/>
                </a:solidFill>
              </a:rPr>
              <a:t>tuffet</a:t>
            </a:r>
            <a:r>
              <a:rPr lang="en-US" sz="4000" dirty="0">
                <a:solidFill>
                  <a:schemeClr val="bg1"/>
                </a:solidFill>
              </a:rPr>
              <a:t>,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Eating her curds and whey;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Along came a spider,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Who sat down beside her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And frightened Miss </a:t>
            </a:r>
            <a:r>
              <a:rPr lang="en-US" sz="4000" dirty="0" err="1">
                <a:solidFill>
                  <a:schemeClr val="bg1"/>
                </a:solidFill>
              </a:rPr>
              <a:t>Muffet</a:t>
            </a:r>
            <a:r>
              <a:rPr lang="en-US" sz="4000" dirty="0">
                <a:solidFill>
                  <a:schemeClr val="bg1"/>
                </a:solidFill>
              </a:rPr>
              <a:t> away.</a:t>
            </a:r>
          </a:p>
        </p:txBody>
      </p:sp>
      <p:pic>
        <p:nvPicPr>
          <p:cNvPr id="4100" name="Picture 4" descr="http://clipart-finder.com/data/preview/22-little_Miss_Muff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929398"/>
            <a:ext cx="2264375" cy="292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70" y="833015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Improving Questioning Procedure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77" y="5044870"/>
            <a:ext cx="1809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0824" y="2105028"/>
            <a:ext cx="7258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Randomly call on students.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Vary the question type.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Plan questions ahead of time.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576" y="4694848"/>
            <a:ext cx="183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Stick Pick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6010" y="5411069"/>
            <a:ext cx="458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There’s an App for that…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031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Improving Question Quality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48641"/>
            <a:ext cx="914399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Focus on the concepts critical for mastering the learning target.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Engage students in the learning process.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Build logically and link to prior knowledge.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Encourage higher level thinking.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Nurture new insights.</a:t>
            </a:r>
          </a:p>
        </p:txBody>
      </p:sp>
    </p:spTree>
    <p:extLst>
      <p:ext uri="{BB962C8B-B14F-4D97-AF65-F5344CB8AC3E}">
        <p14:creationId xmlns:p14="http://schemas.microsoft.com/office/powerpoint/2010/main" val="167427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031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When we use powerful questions…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48641"/>
            <a:ext cx="914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We stimulate reasoning skills.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We help students make connections.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We encourage the application of knowledge.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We assess learning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We can use this to guide instruction.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We increase learning!</a:t>
            </a:r>
          </a:p>
        </p:txBody>
      </p:sp>
    </p:spTree>
    <p:extLst>
      <p:ext uri="{BB962C8B-B14F-4D97-AF65-F5344CB8AC3E}">
        <p14:creationId xmlns:p14="http://schemas.microsoft.com/office/powerpoint/2010/main" val="38350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1143000"/>
          </a:xfrm>
        </p:spPr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pic>
        <p:nvPicPr>
          <p:cNvPr id="1126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2284780"/>
            <a:ext cx="4581150" cy="34584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1143000"/>
          </a:xfrm>
        </p:spPr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50" y="2179506"/>
            <a:ext cx="5344674" cy="354006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2578428">
            <a:off x="7032026" y="1566246"/>
            <a:ext cx="1221640" cy="1963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82" y="5872280"/>
            <a:ext cx="9141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9E1D"/>
                </a:solidFill>
              </a:rPr>
              <a:t>Create Powerful Questions</a:t>
            </a:r>
            <a:endParaRPr lang="en-US" sz="4400" dirty="0">
              <a:solidFill>
                <a:srgbClr val="FF9E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50" y="1138425"/>
            <a:ext cx="8229600" cy="610820"/>
          </a:xfrm>
        </p:spPr>
        <p:txBody>
          <a:bodyPr>
            <a:noAutofit/>
          </a:bodyPr>
          <a:lstStyle/>
          <a:p>
            <a:r>
              <a:rPr lang="en-US" sz="6000" dirty="0" smtClean="0"/>
              <a:t>Powerful Questions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0"/>
            <a:ext cx="8229600" cy="4733855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Planned</a:t>
            </a:r>
          </a:p>
          <a:p>
            <a:r>
              <a:rPr lang="en-US" sz="4400" dirty="0" smtClean="0"/>
              <a:t>Encourage Higher Level Thinking</a:t>
            </a:r>
          </a:p>
          <a:p>
            <a:r>
              <a:rPr lang="en-US" sz="4400" dirty="0" smtClean="0"/>
              <a:t>Don’t Let Them Off The Hook</a:t>
            </a:r>
          </a:p>
          <a:p>
            <a:pPr lvl="1"/>
            <a:r>
              <a:rPr lang="en-US" sz="4400" dirty="0" smtClean="0"/>
              <a:t> Probing</a:t>
            </a:r>
          </a:p>
          <a:p>
            <a:pPr lvl="1"/>
            <a:r>
              <a:rPr lang="en-US" sz="4400" dirty="0" smtClean="0"/>
              <a:t> Clarifying</a:t>
            </a:r>
          </a:p>
          <a:p>
            <a:pPr lvl="1"/>
            <a:r>
              <a:rPr lang="en-US" sz="4400" dirty="0" smtClean="0"/>
              <a:t> Wait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Most Questions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4275740"/>
          </a:xfrm>
        </p:spPr>
        <p:txBody>
          <a:bodyPr>
            <a:norm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re done to learners.</a:t>
            </a:r>
          </a:p>
          <a:p>
            <a:r>
              <a:rPr lang="en-US" sz="3600" dirty="0" smtClean="0"/>
              <a:t>are asked by the teacher.</a:t>
            </a:r>
          </a:p>
          <a:p>
            <a:r>
              <a:rPr lang="en-US" sz="3600" dirty="0" smtClean="0"/>
              <a:t>occur at the end of the learning process.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re not used for formative purposes.</a:t>
            </a:r>
          </a:p>
          <a:p>
            <a:r>
              <a:rPr lang="en-US" sz="3600" dirty="0"/>
              <a:t>h</a:t>
            </a:r>
            <a:r>
              <a:rPr lang="en-US" sz="3600" dirty="0" smtClean="0"/>
              <a:t>ave a right answer.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6247180"/>
            <a:ext cx="8229600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(</a:t>
            </a:r>
            <a:r>
              <a:rPr lang="en-US" sz="2000" dirty="0" err="1" smtClean="0"/>
              <a:t>Vorenkamp</a:t>
            </a:r>
            <a:r>
              <a:rPr lang="en-US" sz="2000" dirty="0" smtClean="0"/>
              <a:t>, 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405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5" y="477957"/>
            <a:ext cx="6719018" cy="868839"/>
          </a:xfrm>
        </p:spPr>
        <p:txBody>
          <a:bodyPr/>
          <a:lstStyle/>
          <a:p>
            <a:pPr algn="l"/>
            <a:r>
              <a:rPr lang="en-US" dirty="0" smtClean="0"/>
              <a:t>Consider This…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9691" y="1596540"/>
            <a:ext cx="7330754" cy="4275740"/>
          </a:xfrm>
        </p:spPr>
        <p:txBody>
          <a:bodyPr>
            <a:normAutofit/>
          </a:bodyPr>
          <a:lstStyle/>
          <a:p>
            <a:pPr lvl="0"/>
            <a:r>
              <a:rPr lang="en-GB" sz="3200" dirty="0"/>
              <a:t>Teachers ask up to </a:t>
            </a:r>
            <a:r>
              <a:rPr lang="en-GB" sz="3200" dirty="0" smtClean="0"/>
              <a:t>2 questions </a:t>
            </a:r>
            <a:r>
              <a:rPr lang="en-GB" sz="3200" dirty="0"/>
              <a:t>every </a:t>
            </a:r>
            <a:r>
              <a:rPr lang="en-GB" sz="3200" dirty="0" smtClean="0"/>
              <a:t>minute.</a:t>
            </a:r>
          </a:p>
          <a:p>
            <a:pPr lvl="1"/>
            <a:r>
              <a:rPr lang="en-GB" sz="3200" dirty="0" smtClean="0"/>
              <a:t>up </a:t>
            </a:r>
            <a:r>
              <a:rPr lang="en-GB" sz="3200" dirty="0"/>
              <a:t>to 400 in a </a:t>
            </a:r>
            <a:r>
              <a:rPr lang="en-GB" sz="3200" dirty="0" smtClean="0"/>
              <a:t>day</a:t>
            </a:r>
          </a:p>
          <a:p>
            <a:pPr lvl="1"/>
            <a:r>
              <a:rPr lang="en-GB" sz="3200" dirty="0" smtClean="0"/>
              <a:t>around </a:t>
            </a:r>
            <a:r>
              <a:rPr lang="en-GB" sz="3200" dirty="0"/>
              <a:t>70,000 a </a:t>
            </a:r>
            <a:r>
              <a:rPr lang="en-GB" sz="3200" dirty="0" smtClean="0"/>
              <a:t>year</a:t>
            </a:r>
            <a:endParaRPr lang="en-GB" sz="3200" dirty="0"/>
          </a:p>
          <a:p>
            <a:pPr lvl="1"/>
            <a:r>
              <a:rPr lang="en-GB" sz="3200" dirty="0" smtClean="0"/>
              <a:t> 2-3 million over their career </a:t>
            </a:r>
            <a:endParaRPr lang="en-US" sz="3200" dirty="0"/>
          </a:p>
          <a:p>
            <a:pPr lvl="0"/>
            <a:r>
              <a:rPr lang="en-GB" sz="3200" dirty="0"/>
              <a:t>Questioning accounts for up to a third of all teaching </a:t>
            </a:r>
            <a:r>
              <a:rPr lang="en-GB" sz="3200" dirty="0" smtClean="0"/>
              <a:t>time.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6247180"/>
            <a:ext cx="8229600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(Hastings, 2003)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833015"/>
            <a:ext cx="6719018" cy="868839"/>
          </a:xfrm>
        </p:spPr>
        <p:txBody>
          <a:bodyPr/>
          <a:lstStyle/>
          <a:p>
            <a:r>
              <a:rPr lang="en-US" dirty="0" smtClean="0"/>
              <a:t>Consider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398775" cy="4886560"/>
          </a:xfrm>
        </p:spPr>
        <p:txBody>
          <a:bodyPr>
            <a:noAutofit/>
          </a:bodyPr>
          <a:lstStyle/>
          <a:p>
            <a:pPr lvl="0"/>
            <a:r>
              <a:rPr lang="en-GB" sz="3600" dirty="0"/>
              <a:t>Most questions are answered in less than a </a:t>
            </a:r>
            <a:r>
              <a:rPr lang="en-GB" sz="3600" dirty="0" smtClean="0"/>
              <a:t>second.</a:t>
            </a:r>
          </a:p>
          <a:p>
            <a:pPr lvl="0"/>
            <a:r>
              <a:rPr lang="en-GB" sz="3600" dirty="0" smtClean="0"/>
              <a:t>Research tells us that </a:t>
            </a:r>
            <a:r>
              <a:rPr lang="en-GB" sz="3600" dirty="0"/>
              <a:t>increasing the wait time improves the number and quality of the responses </a:t>
            </a:r>
            <a:r>
              <a:rPr lang="en-GB" sz="3600" dirty="0" smtClean="0"/>
              <a:t>–</a:t>
            </a:r>
          </a:p>
          <a:p>
            <a:pPr lvl="1"/>
            <a:r>
              <a:rPr lang="en-GB" sz="3600" dirty="0" smtClean="0"/>
              <a:t>3 seconds </a:t>
            </a:r>
            <a:r>
              <a:rPr lang="en-GB" sz="3600" dirty="0"/>
              <a:t>for a lower-order question </a:t>
            </a:r>
            <a:endParaRPr lang="en-GB" sz="3600" dirty="0" smtClean="0"/>
          </a:p>
          <a:p>
            <a:pPr lvl="1"/>
            <a:r>
              <a:rPr lang="en-GB" sz="3600" dirty="0" smtClean="0"/>
              <a:t>10+ </a:t>
            </a:r>
            <a:r>
              <a:rPr lang="en-GB" sz="3600" dirty="0"/>
              <a:t>seconds for a higher-order question 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6247180"/>
            <a:ext cx="8229600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(Hastings, 2003)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1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4" y="833015"/>
            <a:ext cx="9000445" cy="868839"/>
          </a:xfrm>
        </p:spPr>
        <p:txBody>
          <a:bodyPr>
            <a:normAutofit/>
          </a:bodyPr>
          <a:lstStyle/>
          <a:p>
            <a:pPr lvl="0"/>
            <a:r>
              <a:rPr lang="en-US" sz="4400" b="1" dirty="0"/>
              <a:t>When a teacher increases wait time: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6540"/>
            <a:ext cx="9144000" cy="488656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Student responses will increase in length &amp; accuracy</a:t>
            </a:r>
            <a:r>
              <a:rPr lang="en-US" sz="3600" dirty="0" smtClean="0"/>
              <a:t>.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 smtClean="0"/>
              <a:t>More </a:t>
            </a:r>
            <a:r>
              <a:rPr lang="en-US" sz="3600" dirty="0" smtClean="0"/>
              <a:t>students will volunteer answers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9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4" y="833015"/>
            <a:ext cx="9000445" cy="868839"/>
          </a:xfrm>
        </p:spPr>
        <p:txBody>
          <a:bodyPr>
            <a:normAutofit/>
          </a:bodyPr>
          <a:lstStyle/>
          <a:p>
            <a:pPr lvl="0"/>
            <a:r>
              <a:rPr lang="en-US" sz="4400" b="1" dirty="0"/>
              <a:t>When a teacher increases wait time: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1950"/>
            <a:ext cx="9144000" cy="488656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More students will challenge and/or expand on the ideas of others.</a:t>
            </a:r>
          </a:p>
          <a:p>
            <a:pPr marL="0" lvl="0" indent="0">
              <a:buNone/>
            </a:pPr>
            <a:endParaRPr lang="en-US" sz="3600" dirty="0" smtClean="0"/>
          </a:p>
          <a:p>
            <a:pPr lvl="0"/>
            <a:r>
              <a:rPr lang="en-US" sz="3600" dirty="0" smtClean="0"/>
              <a:t>Students offer more alternative answers.</a:t>
            </a:r>
          </a:p>
          <a:p>
            <a:pPr marL="0" lvl="0" indent="0">
              <a:buNone/>
            </a:pPr>
            <a:endParaRPr lang="en-US" sz="3600" dirty="0" smtClean="0"/>
          </a:p>
          <a:p>
            <a:pPr lvl="0"/>
            <a:r>
              <a:rPr lang="en-US" sz="3600" dirty="0" smtClean="0"/>
              <a:t>Students ask more questions of one another.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713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0406"/>
            <a:ext cx="9143999" cy="868839"/>
          </a:xfrm>
        </p:spPr>
        <p:txBody>
          <a:bodyPr>
            <a:noAutofit/>
          </a:bodyPr>
          <a:lstStyle/>
          <a:p>
            <a:pPr lvl="0"/>
            <a:r>
              <a:rPr lang="en-US" sz="4600" b="1" dirty="0"/>
              <a:t>When a teacher increases wait time: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01950"/>
            <a:ext cx="9144000" cy="4886560"/>
          </a:xfrm>
        </p:spPr>
        <p:txBody>
          <a:bodyPr>
            <a:noAutofit/>
          </a:bodyPr>
          <a:lstStyle/>
          <a:p>
            <a:pPr lvl="0"/>
            <a:r>
              <a:rPr lang="en-US" sz="4000" dirty="0" err="1" smtClean="0"/>
              <a:t>His/Her</a:t>
            </a:r>
            <a:r>
              <a:rPr lang="en-US" sz="4000" dirty="0" smtClean="0"/>
              <a:t> </a:t>
            </a:r>
            <a:r>
              <a:rPr lang="en-US" sz="4000" dirty="0" smtClean="0"/>
              <a:t>questioning varies</a:t>
            </a:r>
            <a:r>
              <a:rPr lang="en-US" sz="4000" dirty="0" smtClean="0"/>
              <a:t>.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More higher level questions are asked</a:t>
            </a:r>
            <a:r>
              <a:rPr lang="en-US" sz="4000" dirty="0" smtClean="0"/>
              <a:t>.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Increases the quality of the questions</a:t>
            </a:r>
            <a:r>
              <a:rPr lang="en-US" sz="4000" dirty="0" smtClean="0"/>
              <a:t>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8540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744</Words>
  <Application>Microsoft Office PowerPoint</Application>
  <PresentationFormat>On-screen Show (4:3)</PresentationFormat>
  <Paragraphs>131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Powerful  Questioning</vt:lpstr>
      <vt:lpstr>Question</vt:lpstr>
      <vt:lpstr>Powerful Questions</vt:lpstr>
      <vt:lpstr>Most Questions</vt:lpstr>
      <vt:lpstr>Consider This…</vt:lpstr>
      <vt:lpstr>Consider This…</vt:lpstr>
      <vt:lpstr>When a teacher increases wait time:</vt:lpstr>
      <vt:lpstr>When a teacher increases wait time:</vt:lpstr>
      <vt:lpstr>When a teacher increases wait time:</vt:lpstr>
      <vt:lpstr>When a teacher increases wait time:</vt:lpstr>
      <vt:lpstr>PowerPoint Presentation</vt:lpstr>
      <vt:lpstr>Hmmmm…</vt:lpstr>
      <vt:lpstr>Current Questioning Realities</vt:lpstr>
      <vt:lpstr>Cultivators Of Curiosity</vt:lpstr>
      <vt:lpstr>Show Me The Research</vt:lpstr>
      <vt:lpstr>Show Me The Research</vt:lpstr>
      <vt:lpstr>Show Me The Research</vt:lpstr>
      <vt:lpstr>“To question well is to teach well.   In the skillful use of the question more than anything else lies the fine art of teaching;  for in it we have the guide to  clear and vivid ideas,  the quick spur to imagination,  the stimulus to thought,  the incentive to action.”</vt:lpstr>
      <vt:lpstr>Creating Powerful Questions:</vt:lpstr>
      <vt:lpstr>Give It A Try…</vt:lpstr>
      <vt:lpstr>Improving Questioning Procedure</vt:lpstr>
      <vt:lpstr>Improving Question Quality</vt:lpstr>
      <vt:lpstr>When we use powerful questions…</vt:lpstr>
      <vt:lpstr>Our Goal</vt:lpstr>
      <vt:lpstr>Our Goal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Mrs. Wagner</cp:lastModifiedBy>
  <cp:revision>105</cp:revision>
  <cp:lastPrinted>2015-10-14T15:45:01Z</cp:lastPrinted>
  <dcterms:created xsi:type="dcterms:W3CDTF">2013-08-21T19:17:07Z</dcterms:created>
  <dcterms:modified xsi:type="dcterms:W3CDTF">2015-10-15T16:21:49Z</dcterms:modified>
</cp:coreProperties>
</file>