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7" r:id="rId3"/>
    <p:sldId id="268" r:id="rId4"/>
    <p:sldId id="265" r:id="rId5"/>
    <p:sldId id="257" r:id="rId6"/>
    <p:sldId id="258" r:id="rId7"/>
    <p:sldId id="260" r:id="rId8"/>
    <p:sldId id="261" r:id="rId9"/>
    <p:sldId id="262" r:id="rId10"/>
    <p:sldId id="263" r:id="rId11"/>
    <p:sldId id="264" r:id="rId12"/>
    <p:sldId id="266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22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43DA240B-9B73-450B-94B4-4E81FC4ABD00}" type="datetimeFigureOut">
              <a:rPr lang="en-US" smtClean="0"/>
              <a:t>3/26/2015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92EC8FF2-BF7D-42F0-BC6A-E89EEB9B47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A240B-9B73-450B-94B4-4E81FC4ABD00}" type="datetimeFigureOut">
              <a:rPr lang="en-US" smtClean="0"/>
              <a:t>3/26/2015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C8FF2-BF7D-42F0-BC6A-E89EEB9B47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A240B-9B73-450B-94B4-4E81FC4ABD00}" type="datetimeFigureOut">
              <a:rPr lang="en-US" smtClean="0"/>
              <a:t>3/26/2015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C8FF2-BF7D-42F0-BC6A-E89EEB9B47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43DA240B-9B73-450B-94B4-4E81FC4ABD00}" type="datetimeFigureOut">
              <a:rPr lang="en-US" smtClean="0"/>
              <a:t>3/26/2015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C8FF2-BF7D-42F0-BC6A-E89EEB9B47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43DA240B-9B73-450B-94B4-4E81FC4ABD00}" type="datetimeFigureOut">
              <a:rPr lang="en-US" smtClean="0"/>
              <a:t>3/26/2015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92EC8FF2-BF7D-42F0-BC6A-E89EEB9B47D8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43DA240B-9B73-450B-94B4-4E81FC4ABD00}" type="datetimeFigureOut">
              <a:rPr lang="en-US" smtClean="0"/>
              <a:t>3/26/2015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92EC8FF2-BF7D-42F0-BC6A-E89EEB9B47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43DA240B-9B73-450B-94B4-4E81FC4ABD00}" type="datetimeFigureOut">
              <a:rPr lang="en-US" smtClean="0"/>
              <a:t>3/26/2015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92EC8FF2-BF7D-42F0-BC6A-E89EEB9B47D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A240B-9B73-450B-94B4-4E81FC4ABD00}" type="datetimeFigureOut">
              <a:rPr lang="en-US" smtClean="0"/>
              <a:t>3/26/2015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C8FF2-BF7D-42F0-BC6A-E89EEB9B47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43DA240B-9B73-450B-94B4-4E81FC4ABD00}" type="datetimeFigureOut">
              <a:rPr lang="en-US" smtClean="0"/>
              <a:t>3/26/2015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92EC8FF2-BF7D-42F0-BC6A-E89EEB9B47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43DA240B-9B73-450B-94B4-4E81FC4ABD00}" type="datetimeFigureOut">
              <a:rPr lang="en-US" smtClean="0"/>
              <a:t>3/26/2015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92EC8FF2-BF7D-42F0-BC6A-E89EEB9B47D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43DA240B-9B73-450B-94B4-4E81FC4ABD00}" type="datetimeFigureOut">
              <a:rPr lang="en-US" smtClean="0"/>
              <a:t>3/26/2015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92EC8FF2-BF7D-42F0-BC6A-E89EEB9B47D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43DA240B-9B73-450B-94B4-4E81FC4ABD00}" type="datetimeFigureOut">
              <a:rPr lang="en-US" smtClean="0"/>
              <a:t>3/26/2015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92EC8FF2-BF7D-42F0-BC6A-E89EEB9B47D8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Pronoun &amp; Antecedent Agreement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Mrs. Martell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27892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6. If a dog runs too long, </a:t>
            </a:r>
            <a:r>
              <a:rPr lang="en-US" u="sng" dirty="0" smtClean="0"/>
              <a:t>they</a:t>
            </a:r>
            <a:r>
              <a:rPr lang="en-US" dirty="0" smtClean="0"/>
              <a:t> will overheat.</a:t>
            </a:r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6600" y="4572000"/>
            <a:ext cx="1014806" cy="207645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81000" y="304800"/>
            <a:ext cx="810140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</a:rPr>
              <a:t>Clicker Directions: Type in the correct pronoun to replace the underlined word. </a:t>
            </a:r>
            <a:endParaRPr lang="en-US" sz="28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7170" name="Picture 2" descr="C:\Users\tmartell\AppData\Local\Insight360\Data\Tags\349f915c55fc42759cb09ef2066b56a6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5849938"/>
            <a:ext cx="2590800" cy="47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228600" y="3352800"/>
            <a:ext cx="8229600" cy="1752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 smtClean="0"/>
              <a:t>Possible choices: 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his, her, they, they like, </a:t>
            </a:r>
          </a:p>
          <a:p>
            <a:r>
              <a:rPr lang="en-US" sz="3600" dirty="0" smtClean="0"/>
              <a:t>she, he,  it, their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8247232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7. Her brother was running and broke </a:t>
            </a:r>
            <a:r>
              <a:rPr lang="en-US" u="sng" dirty="0" smtClean="0"/>
              <a:t>its</a:t>
            </a:r>
            <a:r>
              <a:rPr lang="en-US" dirty="0" smtClean="0"/>
              <a:t> foot. 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6600" y="4572000"/>
            <a:ext cx="1014806" cy="207645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81000" y="304800"/>
            <a:ext cx="810140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</a:rPr>
              <a:t>Clicker Directions: Type in the correct pronoun to replace the underlined word. </a:t>
            </a:r>
            <a:endParaRPr lang="en-US" sz="28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8194" name="Picture 2" descr="C:\Users\tmartell\AppData\Local\Insight360\Data\Tags\d91b4559caac4cf6ae73d6ed080cb937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1813" y="5697538"/>
            <a:ext cx="2743200" cy="47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228600" y="3352800"/>
            <a:ext cx="8229600" cy="1752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 smtClean="0"/>
              <a:t>Possible choices: 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his, her, they, they like, </a:t>
            </a:r>
          </a:p>
          <a:p>
            <a:r>
              <a:rPr lang="en-US" sz="3600" dirty="0" smtClean="0"/>
              <a:t>she, he,  it, their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4940332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8</a:t>
            </a:r>
            <a:r>
              <a:rPr lang="en-US" dirty="0" smtClean="0"/>
              <a:t>. Neither Sarah nor Katie has turned in </a:t>
            </a:r>
            <a:r>
              <a:rPr lang="en-US" u="sng" dirty="0" smtClean="0"/>
              <a:t>their</a:t>
            </a:r>
            <a:r>
              <a:rPr lang="en-US" dirty="0" smtClean="0"/>
              <a:t> report. 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6600" y="4572000"/>
            <a:ext cx="1014806" cy="207645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81000" y="304800"/>
            <a:ext cx="810140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</a:rPr>
              <a:t>Clicker Directions: Type in the correct pronoun to replace the underlined word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. 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9218" name="Picture 2" descr="C:\Users\tmartell\AppData\Local\Insight360\Data\Tags\a76a1247cbda416088d19937526486af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8550" y="5794375"/>
            <a:ext cx="2743200" cy="47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228600" y="3352800"/>
            <a:ext cx="8229600" cy="1752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 smtClean="0"/>
              <a:t>Possible choices: 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his, her, they, they like, </a:t>
            </a:r>
          </a:p>
          <a:p>
            <a:r>
              <a:rPr lang="en-US" sz="3600" dirty="0" smtClean="0"/>
              <a:t>she, he,  it, their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957711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What’s a Pronoun?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A pronoun is a word that takes the place of a noun or other pronoun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It can take the place of a subject word </a:t>
            </a:r>
          </a:p>
          <a:p>
            <a:pPr lvl="2">
              <a:lnSpc>
                <a:spcPct val="90000"/>
              </a:lnSpc>
            </a:pPr>
            <a:r>
              <a:rPr lang="en-US" sz="2000" dirty="0"/>
              <a:t>(I, you, he, she, it, we, they)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It can take the place of an object word </a:t>
            </a:r>
          </a:p>
          <a:p>
            <a:pPr lvl="2">
              <a:lnSpc>
                <a:spcPct val="90000"/>
              </a:lnSpc>
            </a:pPr>
            <a:r>
              <a:rPr lang="en-US" sz="2000" dirty="0"/>
              <a:t>(me, </a:t>
            </a:r>
            <a:r>
              <a:rPr lang="en-US" sz="2000" dirty="0" smtClean="0"/>
              <a:t>you, </a:t>
            </a:r>
            <a:r>
              <a:rPr lang="en-US" sz="2000" dirty="0"/>
              <a:t>him, </a:t>
            </a:r>
            <a:r>
              <a:rPr lang="en-US" sz="2000" dirty="0" smtClean="0"/>
              <a:t>her, </a:t>
            </a:r>
            <a:r>
              <a:rPr lang="en-US" sz="2000" dirty="0"/>
              <a:t>it, us, them)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It can take the place of a possessive word </a:t>
            </a:r>
          </a:p>
          <a:p>
            <a:pPr lvl="2">
              <a:lnSpc>
                <a:spcPct val="90000"/>
              </a:lnSpc>
            </a:pPr>
            <a:r>
              <a:rPr lang="en-US" sz="2000" dirty="0"/>
              <a:t>(my, mine, your, yours, his, hers, its, our, ours, their, theirs)</a:t>
            </a:r>
          </a:p>
        </p:txBody>
      </p:sp>
    </p:spTree>
    <p:extLst>
      <p:ext uri="{BB962C8B-B14F-4D97-AF65-F5344CB8AC3E}">
        <p14:creationId xmlns:p14="http://schemas.microsoft.com/office/powerpoint/2010/main" val="25670070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What’s an antecedent?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800" dirty="0"/>
              <a:t>The word that the pronoun replaces.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/>
              <a:t>Erica threw </a:t>
            </a:r>
            <a:r>
              <a:rPr lang="en-US" sz="2400" dirty="0">
                <a:solidFill>
                  <a:schemeClr val="tx2"/>
                </a:solidFill>
              </a:rPr>
              <a:t>her </a:t>
            </a:r>
            <a:r>
              <a:rPr lang="en-US" sz="2400" dirty="0" smtClean="0"/>
              <a:t>book onto </a:t>
            </a:r>
            <a:r>
              <a:rPr lang="en-US" sz="2400" dirty="0"/>
              <a:t>the floor </a:t>
            </a:r>
          </a:p>
          <a:p>
            <a:pPr lvl="2">
              <a:lnSpc>
                <a:spcPct val="80000"/>
              </a:lnSpc>
            </a:pPr>
            <a:r>
              <a:rPr lang="en-US" sz="2000" dirty="0"/>
              <a:t>(“</a:t>
            </a:r>
            <a:r>
              <a:rPr lang="en-US" sz="2000" dirty="0">
                <a:solidFill>
                  <a:schemeClr val="tx2"/>
                </a:solidFill>
              </a:rPr>
              <a:t>her” </a:t>
            </a:r>
            <a:r>
              <a:rPr lang="en-US" sz="2000" dirty="0"/>
              <a:t>renames </a:t>
            </a:r>
            <a:r>
              <a:rPr lang="en-US" sz="2000" dirty="0" smtClean="0"/>
              <a:t>“Erica”).</a:t>
            </a:r>
            <a:endParaRPr lang="en-US" sz="2000" dirty="0"/>
          </a:p>
          <a:p>
            <a:pPr lvl="1">
              <a:lnSpc>
                <a:spcPct val="80000"/>
              </a:lnSpc>
            </a:pPr>
            <a:r>
              <a:rPr lang="en-US" sz="2400" dirty="0"/>
              <a:t>When </a:t>
            </a:r>
            <a:r>
              <a:rPr lang="en-US" sz="2400" dirty="0" smtClean="0"/>
              <a:t>Paul saw </a:t>
            </a:r>
            <a:r>
              <a:rPr lang="en-US" sz="2400" dirty="0"/>
              <a:t>the </a:t>
            </a:r>
            <a:r>
              <a:rPr lang="en-US" sz="2400" dirty="0" smtClean="0"/>
              <a:t>book drop</a:t>
            </a:r>
            <a:r>
              <a:rPr lang="en-US" sz="2400" dirty="0"/>
              <a:t>, he picked </a:t>
            </a:r>
            <a:r>
              <a:rPr lang="en-US" sz="2400" dirty="0">
                <a:solidFill>
                  <a:schemeClr val="tx2"/>
                </a:solidFill>
              </a:rPr>
              <a:t>it</a:t>
            </a:r>
            <a:r>
              <a:rPr lang="en-US" sz="2400" dirty="0"/>
              <a:t> up and handed it to her. </a:t>
            </a:r>
          </a:p>
          <a:p>
            <a:pPr lvl="2">
              <a:lnSpc>
                <a:spcPct val="80000"/>
              </a:lnSpc>
            </a:pPr>
            <a:r>
              <a:rPr lang="en-US" sz="2000" dirty="0"/>
              <a:t>(“</a:t>
            </a:r>
            <a:r>
              <a:rPr lang="en-US" sz="2000" dirty="0">
                <a:solidFill>
                  <a:schemeClr val="tx2"/>
                </a:solidFill>
              </a:rPr>
              <a:t>it” </a:t>
            </a:r>
            <a:r>
              <a:rPr lang="en-US" sz="2000" dirty="0"/>
              <a:t>renames the </a:t>
            </a:r>
            <a:r>
              <a:rPr lang="en-US" sz="2000" dirty="0" smtClean="0"/>
              <a:t>“book”)</a:t>
            </a:r>
            <a:endParaRPr lang="en-US" sz="2000" dirty="0"/>
          </a:p>
          <a:p>
            <a:pPr lvl="1">
              <a:lnSpc>
                <a:spcPct val="80000"/>
              </a:lnSpc>
            </a:pPr>
            <a:r>
              <a:rPr lang="en-US" sz="2400" dirty="0"/>
              <a:t>Then </a:t>
            </a:r>
            <a:r>
              <a:rPr lang="en-US" sz="2400" dirty="0" smtClean="0"/>
              <a:t>Paul and Erica went </a:t>
            </a:r>
            <a:r>
              <a:rPr lang="en-US" sz="2400" dirty="0"/>
              <a:t>to </a:t>
            </a:r>
            <a:r>
              <a:rPr lang="en-US" sz="2400" dirty="0">
                <a:solidFill>
                  <a:schemeClr val="tx2"/>
                </a:solidFill>
              </a:rPr>
              <a:t>their</a:t>
            </a:r>
            <a:r>
              <a:rPr lang="en-US" sz="2400" dirty="0"/>
              <a:t> </a:t>
            </a:r>
            <a:r>
              <a:rPr lang="en-US" sz="2400" dirty="0" smtClean="0"/>
              <a:t>Arts </a:t>
            </a:r>
            <a:r>
              <a:rPr lang="en-US" sz="2400" dirty="0"/>
              <a:t>class.</a:t>
            </a:r>
          </a:p>
          <a:p>
            <a:pPr lvl="2">
              <a:lnSpc>
                <a:spcPct val="80000"/>
              </a:lnSpc>
            </a:pPr>
            <a:r>
              <a:rPr lang="en-US" sz="2000" dirty="0"/>
              <a:t>(“</a:t>
            </a:r>
            <a:r>
              <a:rPr lang="en-US" sz="2000" dirty="0">
                <a:solidFill>
                  <a:schemeClr val="tx2"/>
                </a:solidFill>
              </a:rPr>
              <a:t>their”</a:t>
            </a:r>
            <a:r>
              <a:rPr lang="en-US" sz="2000" dirty="0"/>
              <a:t> renames </a:t>
            </a:r>
            <a:r>
              <a:rPr lang="en-US" sz="2000" dirty="0" smtClean="0"/>
              <a:t>“Paul and Erica”)</a:t>
            </a:r>
            <a:endParaRPr lang="en-US" sz="2000" dirty="0"/>
          </a:p>
          <a:p>
            <a:pPr lvl="1">
              <a:lnSpc>
                <a:spcPct val="80000"/>
              </a:lnSpc>
            </a:pPr>
            <a:endParaRPr lang="en-US" sz="24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52947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" dur="80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5" dur="80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80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6" dur="80"/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7" dur="80"/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80"/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Pronoun 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Pronouns in a sentence should agree with its antecedent, or the noun that the pronoun refers to. </a:t>
            </a:r>
          </a:p>
          <a:p>
            <a:pPr marL="0" indent="0">
              <a:buNone/>
            </a:pPr>
            <a:r>
              <a:rPr lang="en-US" dirty="0" smtClean="0"/>
              <a:t>It needs to agree in:</a:t>
            </a:r>
          </a:p>
          <a:p>
            <a:r>
              <a:rPr lang="en-US" dirty="0" smtClean="0"/>
              <a:t>Number (plural or singular)</a:t>
            </a:r>
          </a:p>
          <a:p>
            <a:r>
              <a:rPr lang="en-US" dirty="0"/>
              <a:t>G</a:t>
            </a:r>
            <a:r>
              <a:rPr lang="en-US" dirty="0" smtClean="0"/>
              <a:t>ender  (male, female or undefined) </a:t>
            </a:r>
          </a:p>
          <a:p>
            <a:r>
              <a:rPr lang="en-US" dirty="0" smtClean="0"/>
              <a:t>Person (1</a:t>
            </a:r>
            <a:r>
              <a:rPr lang="en-US" baseline="30000" dirty="0" smtClean="0"/>
              <a:t>st</a:t>
            </a:r>
            <a:r>
              <a:rPr lang="en-US" dirty="0" smtClean="0"/>
              <a:t> person, 2</a:t>
            </a:r>
            <a:r>
              <a:rPr lang="en-US" baseline="30000" dirty="0" smtClean="0"/>
              <a:t>nd</a:t>
            </a:r>
            <a:r>
              <a:rPr lang="en-US" dirty="0" smtClean="0"/>
              <a:t> person, 3</a:t>
            </a:r>
            <a:r>
              <a:rPr lang="en-US" baseline="30000" dirty="0" smtClean="0"/>
              <a:t>rd</a:t>
            </a:r>
            <a:r>
              <a:rPr lang="en-US" dirty="0" smtClean="0"/>
              <a:t> person)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35936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7526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1. Nick and </a:t>
            </a:r>
            <a:r>
              <a:rPr lang="en-US" dirty="0" err="1" smtClean="0"/>
              <a:t>Jaylen</a:t>
            </a:r>
            <a:r>
              <a:rPr lang="en-US" dirty="0" smtClean="0"/>
              <a:t> gave </a:t>
            </a:r>
            <a:r>
              <a:rPr lang="en-US" u="sng" dirty="0" smtClean="0"/>
              <a:t>his</a:t>
            </a:r>
            <a:r>
              <a:rPr lang="en-US" dirty="0" smtClean="0"/>
              <a:t> report to the class.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6600" y="4572000"/>
            <a:ext cx="1014806" cy="207645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81000" y="304800"/>
            <a:ext cx="810140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</a:rPr>
              <a:t>Clicker Directions: Type in the correct pronoun to replace the underlined word. </a:t>
            </a:r>
            <a:endParaRPr lang="en-US" sz="28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228600" y="3352800"/>
            <a:ext cx="8229600" cy="1752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 smtClean="0"/>
              <a:t>Possible choices: 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his, her, they, they like, </a:t>
            </a:r>
          </a:p>
          <a:p>
            <a:r>
              <a:rPr lang="en-US" sz="3600" dirty="0" smtClean="0"/>
              <a:t>she, he,  it, their</a:t>
            </a:r>
            <a:endParaRPr lang="en-US" sz="3600" dirty="0"/>
          </a:p>
        </p:txBody>
      </p:sp>
      <p:pic>
        <p:nvPicPr>
          <p:cNvPr id="2050" name="Picture 2" descr="C:\Users\tmartell\AppData\Local\Insight360\Data\Tags\67f8c7db2266409c90edbaa583030d54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6057900"/>
            <a:ext cx="2895600" cy="47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636289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2. I asked Nina to loan me </a:t>
            </a:r>
            <a:r>
              <a:rPr lang="en-US" u="sng" dirty="0" smtClean="0"/>
              <a:t>my</a:t>
            </a:r>
            <a:r>
              <a:rPr lang="en-US" dirty="0" smtClean="0"/>
              <a:t> pencil.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6600" y="4572000"/>
            <a:ext cx="1014806" cy="207645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81000" y="304800"/>
            <a:ext cx="810140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</a:rPr>
              <a:t>Clicker Directions: Type in the correct pronoun to replace the underlined word. </a:t>
            </a:r>
            <a:endParaRPr lang="en-US" sz="28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3074" name="Picture 2" descr="C:\Users\tmartell\AppData\Local\Insight360\Data\Tags\2bd1fffaff2d48f1b649b552adf65a4b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6763" y="5462588"/>
            <a:ext cx="2743200" cy="47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228600" y="3352800"/>
            <a:ext cx="8229600" cy="1752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 smtClean="0"/>
              <a:t>Possible choices: 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his, her, they, they like, </a:t>
            </a:r>
          </a:p>
          <a:p>
            <a:r>
              <a:rPr lang="en-US" sz="3600" dirty="0" smtClean="0"/>
              <a:t>she, he,  it, their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7999157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3. When students get to class, </a:t>
            </a:r>
            <a:r>
              <a:rPr lang="en-US" u="sng" dirty="0" smtClean="0"/>
              <a:t>you</a:t>
            </a:r>
            <a:r>
              <a:rPr lang="en-US" dirty="0" smtClean="0"/>
              <a:t> should be ready to turn in the homework. 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6600" y="4572000"/>
            <a:ext cx="1014806" cy="207645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81000" y="304800"/>
            <a:ext cx="810140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</a:rPr>
              <a:t>Clicker Directions: Type in the correct pronoun to replace the underlined word. </a:t>
            </a:r>
            <a:endParaRPr lang="en-US" sz="28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4098" name="Picture 2" descr="C:\Users\tmartell\AppData\Local\Insight360\Data\Tags\4d99fa94c26340eca12de7fcec4c6c5a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5275" y="6002338"/>
            <a:ext cx="2743200" cy="47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228600" y="3352800"/>
            <a:ext cx="8229600" cy="1752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 smtClean="0"/>
              <a:t>Possible choices: 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his, her, they, they like, </a:t>
            </a:r>
          </a:p>
          <a:p>
            <a:r>
              <a:rPr lang="en-US" sz="3600" dirty="0" smtClean="0"/>
              <a:t>she, he,  it, their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6706080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4. I have two turtles, and </a:t>
            </a:r>
            <a:r>
              <a:rPr lang="en-US" u="sng" dirty="0" smtClean="0"/>
              <a:t>it likes </a:t>
            </a:r>
            <a:r>
              <a:rPr lang="en-US" dirty="0" smtClean="0"/>
              <a:t>to run. 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6600" y="4572000"/>
            <a:ext cx="1014806" cy="207645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81000" y="304800"/>
            <a:ext cx="810140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</a:rPr>
              <a:t>Clicker Directions: Type in the correct pronoun to replace the underlined word. </a:t>
            </a:r>
            <a:endParaRPr lang="en-US" sz="28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5122" name="Picture 2" descr="C:\Users\tmartell\AppData\Local\Insight360\Data\Tags\7c44205de04e43c596a1b8b0ef243b72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2450" y="5503863"/>
            <a:ext cx="3200400" cy="47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228600" y="3352800"/>
            <a:ext cx="8229600" cy="1752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 smtClean="0"/>
              <a:t>Possible choices: 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his, her, they, they like, </a:t>
            </a:r>
          </a:p>
          <a:p>
            <a:r>
              <a:rPr lang="en-US" sz="3600" dirty="0" smtClean="0"/>
              <a:t>she, he,  it, their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2466438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5. Mrs. Martell called my mother, and </a:t>
            </a:r>
            <a:r>
              <a:rPr lang="en-US" u="sng" dirty="0" smtClean="0"/>
              <a:t>he</a:t>
            </a:r>
            <a:r>
              <a:rPr lang="en-US" dirty="0" smtClean="0"/>
              <a:t> asked for the recipe. 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6600" y="4572000"/>
            <a:ext cx="1014806" cy="207645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81000" y="304800"/>
            <a:ext cx="810140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</a:rPr>
              <a:t>Clicker Directions: Type in the correct pronoun to replace the underlined word. </a:t>
            </a:r>
            <a:endParaRPr lang="en-US" sz="28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6146" name="Picture 2" descr="C:\Users\tmartell\AppData\Local\Insight360\Data\Tags\2b3da48ac33a47a1b65d8284d8ab6a46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8838" y="5670550"/>
            <a:ext cx="2743200" cy="47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228600" y="3352800"/>
            <a:ext cx="8229600" cy="1752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 smtClean="0"/>
              <a:t>Possible choices: 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his, her, they, they like, </a:t>
            </a:r>
          </a:p>
          <a:p>
            <a:r>
              <a:rPr lang="en-US" sz="3600" dirty="0" smtClean="0"/>
              <a:t>she, he,  it, their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90551709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93</TotalTime>
  <Words>469</Words>
  <Application>Microsoft Office PowerPoint</Application>
  <PresentationFormat>On-screen Show (4:3)</PresentationFormat>
  <Paragraphs>56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Verve</vt:lpstr>
      <vt:lpstr>Pronoun &amp; Antecedent Agreement</vt:lpstr>
      <vt:lpstr>What’s a Pronoun?</vt:lpstr>
      <vt:lpstr>What’s an antecedent?</vt:lpstr>
      <vt:lpstr>Pronoun Rules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Pronoun &amp; Ancededne Agreement</dc:title>
  <dc:creator>Tiffany Martell</dc:creator>
  <cp:lastModifiedBy>Mrs. Wagner</cp:lastModifiedBy>
  <cp:revision>7</cp:revision>
  <dcterms:created xsi:type="dcterms:W3CDTF">2015-03-25T12:12:54Z</dcterms:created>
  <dcterms:modified xsi:type="dcterms:W3CDTF">2015-03-26T14:17:24Z</dcterms:modified>
</cp:coreProperties>
</file>